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handoutMasterIdLst>
    <p:handoutMasterId r:id="rId29"/>
  </p:handoutMasterIdLst>
  <p:sldIdLst>
    <p:sldId id="256" r:id="rId2"/>
    <p:sldId id="257" r:id="rId3"/>
    <p:sldId id="270" r:id="rId4"/>
    <p:sldId id="258" r:id="rId5"/>
    <p:sldId id="272" r:id="rId6"/>
    <p:sldId id="273" r:id="rId7"/>
    <p:sldId id="265" r:id="rId8"/>
    <p:sldId id="281" r:id="rId9"/>
    <p:sldId id="282" r:id="rId10"/>
    <p:sldId id="283" r:id="rId11"/>
    <p:sldId id="284" r:id="rId12"/>
    <p:sldId id="286" r:id="rId13"/>
    <p:sldId id="287" r:id="rId14"/>
    <p:sldId id="285" r:id="rId15"/>
    <p:sldId id="288" r:id="rId16"/>
    <p:sldId id="289" r:id="rId17"/>
    <p:sldId id="262" r:id="rId18"/>
    <p:sldId id="276" r:id="rId19"/>
    <p:sldId id="277" r:id="rId20"/>
    <p:sldId id="263" r:id="rId21"/>
    <p:sldId id="264" r:id="rId22"/>
    <p:sldId id="274" r:id="rId23"/>
    <p:sldId id="275" r:id="rId24"/>
    <p:sldId id="278" r:id="rId25"/>
    <p:sldId id="279" r:id="rId26"/>
    <p:sldId id="280"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4660"/>
  </p:normalViewPr>
  <p:slideViewPr>
    <p:cSldViewPr>
      <p:cViewPr varScale="1">
        <p:scale>
          <a:sx n="74" d="100"/>
          <a:sy n="74" d="100"/>
        </p:scale>
        <p:origin x="-105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4C2D4AD-74D8-421D-88FB-90218B99ED17}" type="datetimeFigureOut">
              <a:rPr lang="en-US" smtClean="0"/>
              <a:t>12/17/2009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8EBBF5D-C815-46DD-B400-30CD7870029C}"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9979CB-6EEB-4B09-BCC2-6545A3083DCD}" type="datetimeFigureOut">
              <a:rPr lang="en-US" smtClean="0"/>
              <a:t>12/17/2009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2E26B9-E138-4F16-83D6-5DD7D3385806}" type="slidenum">
              <a:rPr lang="en-US" smtClean="0"/>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B2E26B9-E138-4F16-83D6-5DD7D3385806}" type="slidenum">
              <a:rPr lang="en-US" smtClean="0"/>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ED68D05F-A987-4124-88D6-2F7D9B12E731}" type="datetimeFigureOut">
              <a:rPr lang="en-US" smtClean="0"/>
              <a:pPr/>
              <a:t>12/17/2009</a:t>
            </a:fld>
            <a:endParaRPr lang="en-US"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A71057B1-76AC-480B-845E-B9BE1496FA1E}"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D68D05F-A987-4124-88D6-2F7D9B12E731}" type="datetimeFigureOut">
              <a:rPr lang="en-US" smtClean="0"/>
              <a:pPr/>
              <a:t>12/17/2009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A71057B1-76AC-480B-845E-B9BE1496FA1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ED68D05F-A987-4124-88D6-2F7D9B12E731}" type="datetimeFigureOut">
              <a:rPr lang="en-US" smtClean="0"/>
              <a:pPr/>
              <a:t>12/17/2009</a:t>
            </a:fld>
            <a:endParaRPr lang="en-US"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A71057B1-76AC-480B-845E-B9BE1496FA1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D68D05F-A987-4124-88D6-2F7D9B12E731}" type="datetimeFigureOut">
              <a:rPr lang="en-US" smtClean="0"/>
              <a:pPr/>
              <a:t>12/17/2009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A71057B1-76AC-480B-845E-B9BE1496FA1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ED68D05F-A987-4124-88D6-2F7D9B12E731}" type="datetimeFigureOut">
              <a:rPr lang="en-US" smtClean="0"/>
              <a:pPr/>
              <a:t>12/17/2009</a:t>
            </a:fld>
            <a:endParaRPr lang="en-US"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A71057B1-76AC-480B-845E-B9BE1496FA1E}"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D68D05F-A987-4124-88D6-2F7D9B12E731}" type="datetimeFigureOut">
              <a:rPr lang="en-US" smtClean="0"/>
              <a:pPr/>
              <a:t>12/17/2009</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A71057B1-76AC-480B-845E-B9BE1496FA1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D68D05F-A987-4124-88D6-2F7D9B12E731}" type="datetimeFigureOut">
              <a:rPr lang="en-US" smtClean="0"/>
              <a:pPr/>
              <a:t>12/17/2009</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A71057B1-76AC-480B-845E-B9BE1496FA1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D68D05F-A987-4124-88D6-2F7D9B12E731}" type="datetimeFigureOut">
              <a:rPr lang="en-US" smtClean="0"/>
              <a:pPr/>
              <a:t>12/17/2009</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A71057B1-76AC-480B-845E-B9BE1496FA1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ED68D05F-A987-4124-88D6-2F7D9B12E731}" type="datetimeFigureOut">
              <a:rPr lang="en-US" smtClean="0"/>
              <a:pPr/>
              <a:t>12/17/2009</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dirty="0"/>
          </a:p>
        </p:txBody>
      </p:sp>
      <p:sp>
        <p:nvSpPr>
          <p:cNvPr id="4" name="Slide Number Placeholder 3"/>
          <p:cNvSpPr>
            <a:spLocks noGrp="1"/>
          </p:cNvSpPr>
          <p:nvPr>
            <p:ph type="sldNum" sz="quarter" idx="12"/>
          </p:nvPr>
        </p:nvSpPr>
        <p:spPr/>
        <p:txBody>
          <a:bodyPr/>
          <a:lstStyle>
            <a:extLst/>
          </a:lstStyle>
          <a:p>
            <a:fld id="{A71057B1-76AC-480B-845E-B9BE1496FA1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D68D05F-A987-4124-88D6-2F7D9B12E731}" type="datetimeFigureOut">
              <a:rPr lang="en-US" smtClean="0"/>
              <a:pPr/>
              <a:t>12/17/2009</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A71057B1-76AC-480B-845E-B9BE1496FA1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ED68D05F-A987-4124-88D6-2F7D9B12E731}" type="datetimeFigureOut">
              <a:rPr lang="en-US" smtClean="0"/>
              <a:pPr/>
              <a:t>12/17/2009</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A71057B1-76AC-480B-845E-B9BE1496FA1E}" type="slidenum">
              <a:rPr lang="en-US" smtClean="0"/>
              <a:pPr/>
              <a:t>‹#›</a:t>
            </a:fld>
            <a:endParaRPr lang="en-US"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ED68D05F-A987-4124-88D6-2F7D9B12E731}" type="datetimeFigureOut">
              <a:rPr lang="en-US" smtClean="0"/>
              <a:pPr/>
              <a:t>12/17/2009</a:t>
            </a:fld>
            <a:endParaRPr lang="en-US"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A71057B1-76AC-480B-845E-B9BE1496FA1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
            </a:r>
            <a:br>
              <a:rPr lang="en-US" dirty="0" smtClean="0"/>
            </a:br>
            <a:r>
              <a:rPr lang="en-US" dirty="0" smtClean="0"/>
              <a:t>Music and its impacts on writing productivity</a:t>
            </a:r>
            <a:endParaRPr lang="en-US" dirty="0"/>
          </a:p>
        </p:txBody>
      </p:sp>
      <p:sp>
        <p:nvSpPr>
          <p:cNvPr id="3" name="Subtitle 2"/>
          <p:cNvSpPr>
            <a:spLocks noGrp="1"/>
          </p:cNvSpPr>
          <p:nvPr>
            <p:ph type="subTitle" idx="1"/>
          </p:nvPr>
        </p:nvSpPr>
        <p:spPr/>
        <p:txBody>
          <a:bodyPr>
            <a:noAutofit/>
          </a:bodyPr>
          <a:lstStyle/>
          <a:p>
            <a:r>
              <a:rPr lang="en-US" sz="2400" dirty="0" smtClean="0"/>
              <a:t>Onekqua N. Henry</a:t>
            </a:r>
          </a:p>
          <a:p>
            <a:r>
              <a:rPr lang="en-US" sz="2400" dirty="0" smtClean="0"/>
              <a:t>Education 702.22 </a:t>
            </a:r>
          </a:p>
          <a:p>
            <a:r>
              <a:rPr lang="en-US" sz="2400" dirty="0" smtClean="0"/>
              <a:t>Fall 2009</a:t>
            </a:r>
            <a:endParaRPr lang="en-US" sz="2400" dirty="0"/>
          </a:p>
        </p:txBody>
      </p:sp>
      <p:pic>
        <p:nvPicPr>
          <p:cNvPr id="7170" name="Picture 2" descr="http://profy.com/wp-content/blogs.dir/1/images/aleslie/a_funny_music_note_000.png"/>
          <p:cNvPicPr>
            <a:picLocks noChangeAspect="1" noChangeArrowheads="1"/>
          </p:cNvPicPr>
          <p:nvPr/>
        </p:nvPicPr>
        <p:blipFill>
          <a:blip r:embed="rId2" cstate="print"/>
          <a:srcRect/>
          <a:stretch>
            <a:fillRect/>
          </a:stretch>
        </p:blipFill>
        <p:spPr bwMode="auto">
          <a:xfrm>
            <a:off x="3505200" y="4038600"/>
            <a:ext cx="1516062" cy="2424114"/>
          </a:xfrm>
          <a:prstGeom prst="rect">
            <a:avLst/>
          </a:prstGeom>
          <a:noFill/>
        </p:spPr>
      </p:pic>
      <p:pic>
        <p:nvPicPr>
          <p:cNvPr id="5" name="Picture 2" descr="http://profy.com/wp-content/blogs.dir/1/images/aleslie/a_funny_music_note_000.png"/>
          <p:cNvPicPr>
            <a:picLocks noChangeAspect="1" noChangeArrowheads="1"/>
          </p:cNvPicPr>
          <p:nvPr/>
        </p:nvPicPr>
        <p:blipFill>
          <a:blip r:embed="rId2" cstate="print"/>
          <a:srcRect/>
          <a:stretch>
            <a:fillRect/>
          </a:stretch>
        </p:blipFill>
        <p:spPr bwMode="auto">
          <a:xfrm>
            <a:off x="533400" y="1066800"/>
            <a:ext cx="1516062" cy="2424114"/>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Review of the related literature</a:t>
            </a:r>
            <a:endParaRPr lang="en-US" dirty="0"/>
          </a:p>
        </p:txBody>
      </p:sp>
      <p:sp>
        <p:nvSpPr>
          <p:cNvPr id="3" name="Content Placeholder 2"/>
          <p:cNvSpPr>
            <a:spLocks noGrp="1"/>
          </p:cNvSpPr>
          <p:nvPr>
            <p:ph idx="1"/>
          </p:nvPr>
        </p:nvSpPr>
        <p:spPr/>
        <p:txBody>
          <a:bodyPr/>
          <a:lstStyle/>
          <a:p>
            <a:r>
              <a:rPr lang="en-US" dirty="0" smtClean="0">
                <a:solidFill>
                  <a:schemeClr val="tx2">
                    <a:lumMod val="75000"/>
                  </a:schemeClr>
                </a:solidFill>
              </a:rPr>
              <a:t>Ties into Howard Gardner’s multiple intelligence theory.</a:t>
            </a:r>
          </a:p>
          <a:p>
            <a:pPr>
              <a:buNone/>
            </a:pPr>
            <a:endParaRPr lang="en-US" dirty="0" smtClean="0"/>
          </a:p>
          <a:p>
            <a:pPr lvl="1"/>
            <a:r>
              <a:rPr lang="en-US" dirty="0" smtClean="0">
                <a:solidFill>
                  <a:schemeClr val="tx1"/>
                </a:solidFill>
              </a:rPr>
              <a:t>Helps to meet the different learning styles of students (Eady &amp; Wilson, 2004; Pearman,2003; Prescott, 2005;)</a:t>
            </a:r>
          </a:p>
          <a:p>
            <a:pPr lvl="1"/>
            <a:endParaRPr lang="en-US" dirty="0" smtClean="0">
              <a:solidFill>
                <a:schemeClr val="tx1"/>
              </a:solidFill>
            </a:endParaRPr>
          </a:p>
          <a:p>
            <a:pPr lvl="1"/>
            <a:r>
              <a:rPr lang="en-US" dirty="0" smtClean="0">
                <a:solidFill>
                  <a:schemeClr val="tx1"/>
                </a:solidFill>
              </a:rPr>
              <a:t>Pairing linguistic and music intelligence triggers the brains cognitive functions demanded for reading and writing (DiEdwardo,2005).</a:t>
            </a:r>
          </a:p>
          <a:p>
            <a:pPr lvl="1"/>
            <a:endParaRPr lang="en-US" dirty="0" smtClean="0"/>
          </a:p>
          <a:p>
            <a:pPr lvl="1"/>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8200" y="320675"/>
            <a:ext cx="6403975" cy="669925"/>
          </a:xfrm>
        </p:spPr>
        <p:txBody>
          <a:bodyPr>
            <a:normAutofit/>
          </a:bodyPr>
          <a:lstStyle/>
          <a:p>
            <a:pPr algn="ctr"/>
            <a:r>
              <a:rPr lang="en-US" sz="2800" dirty="0" smtClean="0"/>
              <a:t>Review of the related Literature</a:t>
            </a:r>
            <a:endParaRPr lang="en-US" sz="2800" dirty="0"/>
          </a:p>
        </p:txBody>
      </p:sp>
      <p:sp>
        <p:nvSpPr>
          <p:cNvPr id="3" name="Content Placeholder 2"/>
          <p:cNvSpPr>
            <a:spLocks noGrp="1"/>
          </p:cNvSpPr>
          <p:nvPr>
            <p:ph sz="half" idx="4294967295"/>
          </p:nvPr>
        </p:nvSpPr>
        <p:spPr>
          <a:xfrm>
            <a:off x="0" y="1143000"/>
            <a:ext cx="4495800" cy="5105400"/>
          </a:xfrm>
        </p:spPr>
        <p:txBody>
          <a:bodyPr>
            <a:normAutofit/>
          </a:bodyPr>
          <a:lstStyle/>
          <a:p>
            <a:pPr algn="ctr">
              <a:buNone/>
            </a:pPr>
            <a:r>
              <a:rPr lang="en-US" sz="2300" dirty="0" smtClean="0">
                <a:latin typeface="Arial" pitchFamily="34" charset="0"/>
                <a:cs typeface="Arial" pitchFamily="34" charset="0"/>
              </a:rPr>
              <a:t>Pro’s </a:t>
            </a:r>
          </a:p>
          <a:p>
            <a:pPr marL="274320" lvl="1" indent="-274320">
              <a:spcBef>
                <a:spcPts val="600"/>
              </a:spcBef>
              <a:buClr>
                <a:schemeClr val="tx2"/>
              </a:buClr>
              <a:buSzPct val="73000"/>
              <a:buFont typeface="Wingdings 2"/>
              <a:buChar char=""/>
            </a:pPr>
            <a:r>
              <a:rPr lang="en-US" sz="2400" dirty="0" smtClean="0">
                <a:solidFill>
                  <a:schemeClr val="tx1"/>
                </a:solidFill>
                <a:latin typeface="Arial" pitchFamily="34" charset="0"/>
                <a:cs typeface="Arial" pitchFamily="34" charset="0"/>
              </a:rPr>
              <a:t>Music makes a subject come alive and children do not know they are </a:t>
            </a:r>
            <a:r>
              <a:rPr lang="en-US" sz="2400" dirty="0" smtClean="0">
                <a:solidFill>
                  <a:schemeClr val="tx1"/>
                </a:solidFill>
                <a:latin typeface="Arial" pitchFamily="34" charset="0"/>
                <a:cs typeface="Arial" pitchFamily="34" charset="0"/>
              </a:rPr>
              <a:t>learning (Prescott </a:t>
            </a:r>
            <a:r>
              <a:rPr lang="en-US" sz="2400" dirty="0" smtClean="0">
                <a:solidFill>
                  <a:schemeClr val="tx1"/>
                </a:solidFill>
                <a:latin typeface="Arial" pitchFamily="34" charset="0"/>
                <a:cs typeface="Arial" pitchFamily="34" charset="0"/>
              </a:rPr>
              <a:t>1999</a:t>
            </a:r>
            <a:r>
              <a:rPr lang="en-US" sz="2400" dirty="0" smtClean="0">
                <a:solidFill>
                  <a:schemeClr val="tx1"/>
                </a:solidFill>
                <a:latin typeface="Arial" pitchFamily="34" charset="0"/>
                <a:cs typeface="Arial" pitchFamily="34" charset="0"/>
              </a:rPr>
              <a:t>).</a:t>
            </a:r>
          </a:p>
          <a:p>
            <a:pPr marL="274320" lvl="1" indent="-274320">
              <a:spcBef>
                <a:spcPts val="600"/>
              </a:spcBef>
              <a:buClr>
                <a:schemeClr val="tx2"/>
              </a:buClr>
              <a:buSzPct val="73000"/>
              <a:buNone/>
            </a:pPr>
            <a:endParaRPr lang="en-US" sz="2400" dirty="0" smtClean="0">
              <a:solidFill>
                <a:schemeClr val="tx1"/>
              </a:solidFill>
              <a:latin typeface="Arial" pitchFamily="34" charset="0"/>
              <a:cs typeface="Arial" pitchFamily="34" charset="0"/>
            </a:endParaRPr>
          </a:p>
          <a:p>
            <a:r>
              <a:rPr lang="en-US" sz="2400" dirty="0" smtClean="0">
                <a:latin typeface="Arial" pitchFamily="34" charset="0"/>
                <a:cs typeface="Arial" pitchFamily="34" charset="0"/>
              </a:rPr>
              <a:t>Music can be used as an entrée for talking about written works and provide a route into writing (Rubin &amp; Melinick, 1998).</a:t>
            </a:r>
            <a:endParaRPr lang="en-US" sz="2400" dirty="0" smtClean="0">
              <a:latin typeface="Arial" pitchFamily="34" charset="0"/>
              <a:cs typeface="Arial" pitchFamily="34" charset="0"/>
            </a:endParaRPr>
          </a:p>
          <a:p>
            <a:endParaRPr lang="en-US" sz="2400" dirty="0" smtClean="0"/>
          </a:p>
          <a:p>
            <a:pPr>
              <a:buNone/>
            </a:pPr>
            <a:endParaRPr lang="en-US" dirty="0" smtClean="0"/>
          </a:p>
          <a:p>
            <a:endParaRPr lang="en-US" dirty="0" smtClean="0"/>
          </a:p>
        </p:txBody>
      </p:sp>
      <p:pic>
        <p:nvPicPr>
          <p:cNvPr id="4" name="Picture 3" descr="music.jpg"/>
          <p:cNvPicPr>
            <a:picLocks noChangeAspect="1"/>
          </p:cNvPicPr>
          <p:nvPr/>
        </p:nvPicPr>
        <p:blipFill>
          <a:blip r:embed="rId3" cstate="print"/>
          <a:stretch>
            <a:fillRect/>
          </a:stretch>
        </p:blipFill>
        <p:spPr>
          <a:xfrm>
            <a:off x="4953000" y="2286000"/>
            <a:ext cx="2971800" cy="307657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ctr"/>
            <a:r>
              <a:rPr lang="en-US" sz="4000" dirty="0" smtClean="0"/>
              <a:t>Review of the related Literature</a:t>
            </a:r>
            <a:endParaRPr lang="en-US" dirty="0"/>
          </a:p>
        </p:txBody>
      </p:sp>
      <p:sp>
        <p:nvSpPr>
          <p:cNvPr id="5" name="Content Placeholder 4"/>
          <p:cNvSpPr>
            <a:spLocks noGrp="1"/>
          </p:cNvSpPr>
          <p:nvPr>
            <p:ph sz="half" idx="1"/>
          </p:nvPr>
        </p:nvSpPr>
        <p:spPr>
          <a:xfrm>
            <a:off x="457200" y="1524000"/>
            <a:ext cx="4114800" cy="5334000"/>
          </a:xfrm>
        </p:spPr>
        <p:txBody>
          <a:bodyPr>
            <a:normAutofit/>
          </a:bodyPr>
          <a:lstStyle/>
          <a:p>
            <a:r>
              <a:rPr lang="en-US" sz="2300" dirty="0" smtClean="0">
                <a:latin typeface="Arial" pitchFamily="34" charset="0"/>
                <a:cs typeface="Arial" pitchFamily="34" charset="0"/>
              </a:rPr>
              <a:t>Music can help to re-engage students and compete with their environment which is filled with IPods, video, games, and computers (Walsh, 2008). </a:t>
            </a:r>
            <a:endParaRPr lang="en-US" sz="2300" dirty="0" smtClean="0">
              <a:latin typeface="Arial" pitchFamily="34" charset="0"/>
              <a:cs typeface="Arial" pitchFamily="34" charset="0"/>
            </a:endParaRPr>
          </a:p>
          <a:p>
            <a:pPr>
              <a:buNone/>
            </a:pPr>
            <a:endParaRPr lang="en-US" sz="2300" dirty="0" smtClean="0">
              <a:latin typeface="Arial" pitchFamily="34" charset="0"/>
              <a:cs typeface="Arial" pitchFamily="34" charset="0"/>
            </a:endParaRPr>
          </a:p>
          <a:p>
            <a:r>
              <a:rPr lang="en-US" sz="2300" dirty="0" smtClean="0">
                <a:latin typeface="Arial" pitchFamily="34" charset="0"/>
                <a:cs typeface="Arial" pitchFamily="34" charset="0"/>
              </a:rPr>
              <a:t>Music helps to improve students’ self efficacy (Patterson &amp; Clemens, 2008; Kim &amp; Lorsbach, 2005</a:t>
            </a:r>
            <a:r>
              <a:rPr lang="en-US" sz="2300" dirty="0" smtClean="0">
                <a:latin typeface="Arial" pitchFamily="34" charset="0"/>
                <a:cs typeface="Arial" pitchFamily="34" charset="0"/>
              </a:rPr>
              <a:t>; Hudson, 2001;)</a:t>
            </a:r>
            <a:endParaRPr lang="en-US" sz="2300" dirty="0" smtClean="0">
              <a:latin typeface="Arial" pitchFamily="34" charset="0"/>
              <a:cs typeface="Arial" pitchFamily="34" charset="0"/>
            </a:endParaRPr>
          </a:p>
          <a:p>
            <a:endParaRPr lang="en-US" dirty="0"/>
          </a:p>
        </p:txBody>
      </p:sp>
      <p:pic>
        <p:nvPicPr>
          <p:cNvPr id="7" name="Content Placeholder 6" descr="music.jpg"/>
          <p:cNvPicPr>
            <a:picLocks noGrp="1" noChangeAspect="1"/>
          </p:cNvPicPr>
          <p:nvPr>
            <p:ph sz="half" idx="2"/>
          </p:nvPr>
        </p:nvPicPr>
        <p:blipFill>
          <a:blip r:embed="rId2" cstate="print"/>
          <a:stretch>
            <a:fillRect/>
          </a:stretch>
        </p:blipFill>
        <p:spPr>
          <a:xfrm>
            <a:off x="4953000" y="3810000"/>
            <a:ext cx="3127375" cy="2734493"/>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smtClean="0"/>
              <a:t>Review of the related Literature</a:t>
            </a:r>
            <a:endParaRPr lang="en-US" dirty="0"/>
          </a:p>
        </p:txBody>
      </p:sp>
      <p:sp>
        <p:nvSpPr>
          <p:cNvPr id="5" name="Content Placeholder 4"/>
          <p:cNvSpPr>
            <a:spLocks noGrp="1"/>
          </p:cNvSpPr>
          <p:nvPr>
            <p:ph idx="1"/>
          </p:nvPr>
        </p:nvSpPr>
        <p:spPr>
          <a:xfrm>
            <a:off x="457200" y="1609416"/>
            <a:ext cx="7239000" cy="5248584"/>
          </a:xfrm>
        </p:spPr>
        <p:txBody>
          <a:bodyPr/>
          <a:lstStyle/>
          <a:p>
            <a:pPr algn="ctr">
              <a:buNone/>
            </a:pPr>
            <a:r>
              <a:rPr lang="en-US" dirty="0" smtClean="0">
                <a:solidFill>
                  <a:schemeClr val="tx2">
                    <a:lumMod val="75000"/>
                  </a:schemeClr>
                </a:solidFill>
                <a:latin typeface="Arial" pitchFamily="34" charset="0"/>
                <a:cs typeface="Arial" pitchFamily="34" charset="0"/>
              </a:rPr>
              <a:t>Music teachers claim the </a:t>
            </a:r>
          </a:p>
          <a:p>
            <a:pPr algn="ctr">
              <a:buNone/>
            </a:pPr>
            <a:r>
              <a:rPr lang="en-US" dirty="0" smtClean="0">
                <a:solidFill>
                  <a:schemeClr val="tx2">
                    <a:lumMod val="75000"/>
                  </a:schemeClr>
                </a:solidFill>
                <a:latin typeface="Arial" pitchFamily="34" charset="0"/>
                <a:cs typeface="Arial" pitchFamily="34" charset="0"/>
              </a:rPr>
              <a:t>combination works in reverse.</a:t>
            </a:r>
          </a:p>
          <a:p>
            <a:pPr algn="ctr">
              <a:buNone/>
            </a:pPr>
            <a:endParaRPr lang="en-US" dirty="0" smtClean="0">
              <a:latin typeface="Arial" pitchFamily="34" charset="0"/>
              <a:cs typeface="Arial" pitchFamily="34" charset="0"/>
            </a:endParaRPr>
          </a:p>
          <a:p>
            <a:r>
              <a:rPr lang="en-US" dirty="0" smtClean="0">
                <a:latin typeface="Arial" pitchFamily="34" charset="0"/>
                <a:cs typeface="Arial" pitchFamily="34" charset="0"/>
              </a:rPr>
              <a:t>Writing can provide rich opportunities for children to deepen their understanding of many aspects in music (Hansen, 2009)</a:t>
            </a:r>
          </a:p>
          <a:p>
            <a:endParaRPr lang="en-US" dirty="0" smtClean="0">
              <a:latin typeface="Arial" pitchFamily="34" charset="0"/>
              <a:cs typeface="Arial" pitchFamily="34" charset="0"/>
            </a:endParaRPr>
          </a:p>
          <a:p>
            <a:r>
              <a:rPr lang="en-US" dirty="0" smtClean="0">
                <a:latin typeface="Arial" pitchFamily="34" charset="0"/>
                <a:cs typeface="Arial" pitchFamily="34" charset="0"/>
              </a:rPr>
              <a:t>Educators should illicit written responses to music. Students can write notes, enter new vocabulary, and say how the music makes them feel(Pearman &amp; Friedman, 2009)</a:t>
            </a:r>
            <a:endParaRPr lang="en-US" dirty="0">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Review of the related Literature</a:t>
            </a:r>
            <a:endParaRPr lang="en-US" dirty="0"/>
          </a:p>
        </p:txBody>
      </p:sp>
      <p:sp>
        <p:nvSpPr>
          <p:cNvPr id="3" name="Content Placeholder 2"/>
          <p:cNvSpPr>
            <a:spLocks noGrp="1"/>
          </p:cNvSpPr>
          <p:nvPr>
            <p:ph sz="half" idx="1"/>
          </p:nvPr>
        </p:nvSpPr>
        <p:spPr>
          <a:xfrm>
            <a:off x="457200" y="1676400"/>
            <a:ext cx="3505200" cy="4800600"/>
          </a:xfrm>
        </p:spPr>
        <p:txBody>
          <a:bodyPr>
            <a:normAutofit fontScale="92500"/>
          </a:bodyPr>
          <a:lstStyle/>
          <a:p>
            <a:r>
              <a:rPr lang="en-US" sz="2700" dirty="0" smtClean="0">
                <a:latin typeface="Arial" pitchFamily="34" charset="0"/>
                <a:cs typeface="Arial" pitchFamily="34" charset="0"/>
              </a:rPr>
              <a:t>Can be used to teach students different modes of writing such as poetry (Perry, 2007;)</a:t>
            </a:r>
            <a:endParaRPr lang="en-US" sz="2700" dirty="0" smtClean="0">
              <a:latin typeface="Arial" pitchFamily="34" charset="0"/>
              <a:cs typeface="Arial" pitchFamily="34" charset="0"/>
            </a:endParaRPr>
          </a:p>
          <a:p>
            <a:pPr>
              <a:buNone/>
            </a:pPr>
            <a:endParaRPr lang="en-US" sz="2700" dirty="0" smtClean="0">
              <a:latin typeface="Arial" pitchFamily="34" charset="0"/>
              <a:cs typeface="Arial" pitchFamily="34" charset="0"/>
            </a:endParaRPr>
          </a:p>
          <a:p>
            <a:r>
              <a:rPr lang="en-US" sz="2700" dirty="0" smtClean="0">
                <a:latin typeface="Arial" pitchFamily="34" charset="0"/>
                <a:cs typeface="Arial" pitchFamily="34" charset="0"/>
              </a:rPr>
              <a:t>Lyrics promote discussion, encourage, a written responses, and are culturally relevant.</a:t>
            </a:r>
          </a:p>
          <a:p>
            <a:endParaRPr lang="en-US" dirty="0" smtClean="0"/>
          </a:p>
          <a:p>
            <a:endParaRPr lang="en-US" dirty="0" smtClean="0"/>
          </a:p>
          <a:p>
            <a:endParaRPr lang="en-US" dirty="0" smtClean="0"/>
          </a:p>
        </p:txBody>
      </p:sp>
      <p:sp>
        <p:nvSpPr>
          <p:cNvPr id="5" name="Content Placeholder 4"/>
          <p:cNvSpPr>
            <a:spLocks noGrp="1"/>
          </p:cNvSpPr>
          <p:nvPr>
            <p:ph sz="half" idx="2"/>
          </p:nvPr>
        </p:nvSpPr>
        <p:spPr/>
        <p:txBody>
          <a:bodyPr>
            <a:normAutofit fontScale="92500"/>
          </a:bodyPr>
          <a:lstStyle/>
          <a:p>
            <a:r>
              <a:rPr lang="en-US" dirty="0" smtClean="0">
                <a:solidFill>
                  <a:schemeClr val="tx2">
                    <a:lumMod val="75000"/>
                  </a:schemeClr>
                </a:solidFill>
                <a:latin typeface="Arial" pitchFamily="34" charset="0"/>
                <a:cs typeface="Arial" pitchFamily="34" charset="0"/>
              </a:rPr>
              <a:t>Popular music, rap, &amp; Hip-hop</a:t>
            </a:r>
            <a:endParaRPr lang="en-US" dirty="0">
              <a:solidFill>
                <a:schemeClr val="tx2">
                  <a:lumMod val="75000"/>
                </a:schemeClr>
              </a:solidFill>
              <a:latin typeface="Arial" pitchFamily="34" charset="0"/>
              <a:cs typeface="Arial" pitchFamily="34" charset="0"/>
            </a:endParaRPr>
          </a:p>
        </p:txBody>
      </p:sp>
      <p:pic>
        <p:nvPicPr>
          <p:cNvPr id="4" name="Picture 3" descr="hiphopALLgroup.jpg"/>
          <p:cNvPicPr>
            <a:picLocks noChangeAspect="1"/>
          </p:cNvPicPr>
          <p:nvPr/>
        </p:nvPicPr>
        <p:blipFill>
          <a:blip r:embed="rId2" cstate="print"/>
          <a:stretch>
            <a:fillRect/>
          </a:stretch>
        </p:blipFill>
        <p:spPr>
          <a:xfrm>
            <a:off x="4267200" y="2514600"/>
            <a:ext cx="3632200" cy="39624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Review of the related Literature</a:t>
            </a:r>
            <a:endParaRPr lang="en-US" dirty="0"/>
          </a:p>
        </p:txBody>
      </p:sp>
      <p:sp>
        <p:nvSpPr>
          <p:cNvPr id="3" name="Content Placeholder 2"/>
          <p:cNvSpPr>
            <a:spLocks noGrp="1"/>
          </p:cNvSpPr>
          <p:nvPr>
            <p:ph idx="1"/>
          </p:nvPr>
        </p:nvSpPr>
        <p:spPr/>
        <p:txBody>
          <a:bodyPr>
            <a:normAutofit/>
          </a:bodyPr>
          <a:lstStyle/>
          <a:p>
            <a:pPr algn="ctr">
              <a:buNone/>
            </a:pPr>
            <a:r>
              <a:rPr lang="en-US" dirty="0" smtClean="0">
                <a:latin typeface="Arial" pitchFamily="34" charset="0"/>
                <a:cs typeface="Arial" pitchFamily="34" charset="0"/>
              </a:rPr>
              <a:t>Con’s </a:t>
            </a:r>
          </a:p>
          <a:p>
            <a:r>
              <a:rPr lang="en-US" dirty="0" smtClean="0">
                <a:solidFill>
                  <a:schemeClr val="tx2">
                    <a:lumMod val="75000"/>
                  </a:schemeClr>
                </a:solidFill>
                <a:latin typeface="Arial" pitchFamily="34" charset="0"/>
                <a:cs typeface="Arial" pitchFamily="34" charset="0"/>
              </a:rPr>
              <a:t>It is </a:t>
            </a:r>
            <a:r>
              <a:rPr lang="en-US" dirty="0" smtClean="0">
                <a:solidFill>
                  <a:schemeClr val="tx2">
                    <a:lumMod val="75000"/>
                  </a:schemeClr>
                </a:solidFill>
                <a:latin typeface="Arial" pitchFamily="34" charset="0"/>
                <a:cs typeface="Arial" pitchFamily="34" charset="0"/>
              </a:rPr>
              <a:t>a hazy claim that listening to music makes you smarter(Piro,2009</a:t>
            </a:r>
            <a:r>
              <a:rPr lang="en-US" dirty="0" smtClean="0">
                <a:solidFill>
                  <a:schemeClr val="tx2">
                    <a:lumMod val="75000"/>
                  </a:schemeClr>
                </a:solidFill>
                <a:latin typeface="Arial" pitchFamily="34" charset="0"/>
                <a:cs typeface="Arial" pitchFamily="34" charset="0"/>
              </a:rPr>
              <a:t>).</a:t>
            </a:r>
          </a:p>
          <a:p>
            <a:pPr lvl="1"/>
            <a:r>
              <a:rPr lang="en-US" i="1" dirty="0" smtClean="0">
                <a:solidFill>
                  <a:schemeClr val="tx1"/>
                </a:solidFill>
                <a:latin typeface="Arial" pitchFamily="34" charset="0"/>
                <a:cs typeface="Arial" pitchFamily="34" charset="0"/>
              </a:rPr>
              <a:t>Study found the Mozart effect only works on college students and wears of in 15 minutes.(Zehr, 2000)</a:t>
            </a:r>
          </a:p>
          <a:p>
            <a:pPr lvl="1">
              <a:buNone/>
            </a:pPr>
            <a:endParaRPr lang="en-US" i="1" dirty="0" smtClean="0">
              <a:solidFill>
                <a:schemeClr val="tx1"/>
              </a:solidFill>
              <a:latin typeface="Arial" pitchFamily="34" charset="0"/>
              <a:cs typeface="Arial" pitchFamily="34" charset="0"/>
            </a:endParaRPr>
          </a:p>
          <a:p>
            <a:pPr lvl="1"/>
            <a:r>
              <a:rPr lang="en-US" i="1" dirty="0" smtClean="0">
                <a:solidFill>
                  <a:schemeClr val="tx1"/>
                </a:solidFill>
                <a:latin typeface="Arial" pitchFamily="34" charset="0"/>
                <a:cs typeface="Arial" pitchFamily="34" charset="0"/>
              </a:rPr>
              <a:t>In order for music to have an impact on writing educators must create well designed lessons (Piro, 2009).</a:t>
            </a:r>
          </a:p>
          <a:p>
            <a:endParaRPr lang="en-US"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239000" cy="1066800"/>
          </a:xfrm>
        </p:spPr>
        <p:txBody>
          <a:bodyPr>
            <a:normAutofit fontScale="90000"/>
          </a:bodyPr>
          <a:lstStyle/>
          <a:p>
            <a:pPr algn="ctr"/>
            <a:r>
              <a:rPr lang="en-US" dirty="0" smtClean="0"/>
              <a:t>Review of the related Literature</a:t>
            </a:r>
            <a:endParaRPr lang="en-US" dirty="0"/>
          </a:p>
        </p:txBody>
      </p:sp>
      <p:sp>
        <p:nvSpPr>
          <p:cNvPr id="3" name="Content Placeholder 2"/>
          <p:cNvSpPr>
            <a:spLocks noGrp="1"/>
          </p:cNvSpPr>
          <p:nvPr>
            <p:ph idx="1"/>
          </p:nvPr>
        </p:nvSpPr>
        <p:spPr>
          <a:xfrm>
            <a:off x="457200" y="1371600"/>
            <a:ext cx="7239000" cy="5334000"/>
          </a:xfrm>
        </p:spPr>
        <p:txBody>
          <a:bodyPr/>
          <a:lstStyle/>
          <a:p>
            <a:pPr algn="ctr">
              <a:buNone/>
            </a:pPr>
            <a:r>
              <a:rPr lang="en-US" dirty="0" smtClean="0"/>
              <a:t>Con’s</a:t>
            </a:r>
            <a:endParaRPr lang="en-US" dirty="0" smtClean="0"/>
          </a:p>
          <a:p>
            <a:r>
              <a:rPr lang="en-US" sz="2500" dirty="0" smtClean="0">
                <a:latin typeface="Arial" pitchFamily="34" charset="0"/>
                <a:cs typeface="Arial" pitchFamily="34" charset="0"/>
              </a:rPr>
              <a:t>Using music to motivate and teach writing is a non-traditional way of teaching, lyrics can be provocative, and have controversial perspectives (Earnest &amp; Duncan,2009; Perry, 2007).</a:t>
            </a:r>
          </a:p>
          <a:p>
            <a:pPr>
              <a:buNone/>
            </a:pPr>
            <a:endParaRPr lang="en-US" sz="2500" dirty="0" smtClean="0">
              <a:latin typeface="Arial" pitchFamily="34" charset="0"/>
              <a:cs typeface="Arial" pitchFamily="34" charset="0"/>
            </a:endParaRPr>
          </a:p>
          <a:p>
            <a:r>
              <a:rPr lang="en-US" sz="2500" dirty="0" smtClean="0">
                <a:latin typeface="Arial" pitchFamily="34" charset="0"/>
                <a:cs typeface="Arial" pitchFamily="34" charset="0"/>
              </a:rPr>
              <a:t>At times the gains are not distributed equally because of factors such as music selection, culture, race/ethnicity, and at times gender. (Southgate, &amp; </a:t>
            </a:r>
            <a:r>
              <a:rPr lang="en-US" sz="2500" dirty="0" err="1" smtClean="0">
                <a:latin typeface="Arial" pitchFamily="34" charset="0"/>
                <a:cs typeface="Arial" pitchFamily="34" charset="0"/>
              </a:rPr>
              <a:t>Roscigno</a:t>
            </a:r>
            <a:r>
              <a:rPr lang="en-US" sz="2500" dirty="0" smtClean="0">
                <a:latin typeface="Arial" pitchFamily="34" charset="0"/>
                <a:cs typeface="Arial" pitchFamily="34" charset="0"/>
              </a:rPr>
              <a:t>, 2009). </a:t>
            </a:r>
          </a:p>
          <a:p>
            <a:endParaRPr lang="en-US" dirty="0" smtClean="0"/>
          </a:p>
          <a:p>
            <a:pPr>
              <a:buNone/>
            </a:pPr>
            <a:endParaRPr lang="en-US"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Statement of the hypothesis</a:t>
            </a:r>
            <a:endParaRPr lang="en-US" dirty="0"/>
          </a:p>
        </p:txBody>
      </p:sp>
      <p:sp>
        <p:nvSpPr>
          <p:cNvPr id="3" name="Content Placeholder 2"/>
          <p:cNvSpPr>
            <a:spLocks noGrp="1"/>
          </p:cNvSpPr>
          <p:nvPr>
            <p:ph idx="1"/>
          </p:nvPr>
        </p:nvSpPr>
        <p:spPr>
          <a:xfrm>
            <a:off x="457200" y="1609416"/>
            <a:ext cx="7239000" cy="5019984"/>
          </a:xfrm>
        </p:spPr>
        <p:txBody>
          <a:bodyPr>
            <a:normAutofit/>
          </a:bodyPr>
          <a:lstStyle/>
          <a:p>
            <a:pPr>
              <a:buNone/>
            </a:pPr>
            <a:endParaRPr lang="en-US" sz="2800" dirty="0" smtClean="0"/>
          </a:p>
          <a:p>
            <a:r>
              <a:rPr lang="en-US" sz="2300" b="1" dirty="0" smtClean="0">
                <a:solidFill>
                  <a:schemeClr val="accent3"/>
                </a:solidFill>
                <a:latin typeface="Arial" pitchFamily="34" charset="0"/>
                <a:cs typeface="Arial" pitchFamily="34" charset="0"/>
              </a:rPr>
              <a:t>HR1</a:t>
            </a:r>
            <a:r>
              <a:rPr lang="en-US" sz="2300" dirty="0" smtClean="0">
                <a:latin typeface="Arial" pitchFamily="34" charset="0"/>
                <a:cs typeface="Arial" pitchFamily="34" charset="0"/>
              </a:rPr>
              <a:t>- Over the course of a five week period five 5</a:t>
            </a:r>
            <a:r>
              <a:rPr lang="en-US" sz="2300" baseline="30000" dirty="0" smtClean="0">
                <a:latin typeface="Arial" pitchFamily="34" charset="0"/>
                <a:cs typeface="Arial" pitchFamily="34" charset="0"/>
              </a:rPr>
              <a:t>th</a:t>
            </a:r>
            <a:r>
              <a:rPr lang="en-US" sz="2300" dirty="0" smtClean="0">
                <a:latin typeface="Arial" pitchFamily="34" charset="0"/>
                <a:cs typeface="Arial" pitchFamily="34" charset="0"/>
              </a:rPr>
              <a:t> grade students at P.S. ABC in Brooklyn, N.Y. will demonstrate an increase in motivation for writing when music is integrated into their writing assignments. </a:t>
            </a:r>
            <a:endParaRPr lang="en-US" sz="2300" dirty="0" smtClean="0">
              <a:latin typeface="Arial" pitchFamily="34" charset="0"/>
              <a:cs typeface="Arial" pitchFamily="34" charset="0"/>
            </a:endParaRPr>
          </a:p>
          <a:p>
            <a:pPr>
              <a:buNone/>
            </a:pPr>
            <a:endParaRPr lang="en-US" sz="2300" dirty="0" smtClean="0">
              <a:latin typeface="Arial" pitchFamily="34" charset="0"/>
              <a:cs typeface="Arial" pitchFamily="34" charset="0"/>
            </a:endParaRPr>
          </a:p>
          <a:p>
            <a:r>
              <a:rPr lang="en-US" sz="2300" dirty="0" smtClean="0">
                <a:solidFill>
                  <a:schemeClr val="accent3"/>
                </a:solidFill>
                <a:latin typeface="Arial" pitchFamily="34" charset="0"/>
                <a:cs typeface="Arial" pitchFamily="34" charset="0"/>
              </a:rPr>
              <a:t>HR2</a:t>
            </a:r>
            <a:r>
              <a:rPr lang="en-US" sz="2300" dirty="0" smtClean="0">
                <a:latin typeface="Arial" pitchFamily="34" charset="0"/>
                <a:cs typeface="Arial" pitchFamily="34" charset="0"/>
              </a:rPr>
              <a:t>-Over </a:t>
            </a:r>
            <a:r>
              <a:rPr lang="en-US" sz="2300" dirty="0" smtClean="0">
                <a:latin typeface="Arial" pitchFamily="34" charset="0"/>
                <a:cs typeface="Arial" pitchFamily="34" charset="0"/>
              </a:rPr>
              <a:t>a five week period five 5</a:t>
            </a:r>
            <a:r>
              <a:rPr lang="en-US" sz="2300" baseline="30000" dirty="0" smtClean="0">
                <a:latin typeface="Arial" pitchFamily="34" charset="0"/>
                <a:cs typeface="Arial" pitchFamily="34" charset="0"/>
              </a:rPr>
              <a:t>th</a:t>
            </a:r>
            <a:r>
              <a:rPr lang="en-US" sz="2300" dirty="0" smtClean="0">
                <a:latin typeface="Arial" pitchFamily="34" charset="0"/>
                <a:cs typeface="Arial" pitchFamily="34" charset="0"/>
              </a:rPr>
              <a:t> grade students in P.S. ABC in Brooklyn, N.Y will demonstrate an increase in writing productivity and enhance their writing skills when music is integrated into their writing assignments</a:t>
            </a:r>
            <a:endParaRPr lang="en-US" sz="2300" dirty="0">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822960"/>
          </a:xfrm>
        </p:spPr>
        <p:txBody>
          <a:bodyPr/>
          <a:lstStyle/>
          <a:p>
            <a:pPr algn="ctr"/>
            <a:r>
              <a:rPr lang="en-US" dirty="0" smtClean="0"/>
              <a:t>Methods</a:t>
            </a:r>
            <a:endParaRPr lang="en-US" dirty="0"/>
          </a:p>
        </p:txBody>
      </p:sp>
      <p:sp>
        <p:nvSpPr>
          <p:cNvPr id="3" name="Content Placeholder 2"/>
          <p:cNvSpPr>
            <a:spLocks noGrp="1"/>
          </p:cNvSpPr>
          <p:nvPr>
            <p:ph idx="1"/>
          </p:nvPr>
        </p:nvSpPr>
        <p:spPr>
          <a:xfrm>
            <a:off x="457200" y="1219200"/>
            <a:ext cx="7239000" cy="5638800"/>
          </a:xfrm>
        </p:spPr>
        <p:txBody>
          <a:bodyPr/>
          <a:lstStyle/>
          <a:p>
            <a:r>
              <a:rPr lang="en-US" sz="2800" dirty="0" smtClean="0">
                <a:solidFill>
                  <a:schemeClr val="accent3"/>
                </a:solidFill>
                <a:latin typeface="Arial" pitchFamily="34" charset="0"/>
                <a:cs typeface="Arial" pitchFamily="34" charset="0"/>
              </a:rPr>
              <a:t>Participants</a:t>
            </a:r>
            <a:endParaRPr lang="en-US" sz="2800" dirty="0" smtClean="0">
              <a:latin typeface="Arial" pitchFamily="34" charset="0"/>
              <a:cs typeface="Arial" pitchFamily="34" charset="0"/>
            </a:endParaRPr>
          </a:p>
          <a:p>
            <a:pPr lvl="1"/>
            <a:r>
              <a:rPr lang="en-US" sz="2800" dirty="0" smtClean="0">
                <a:solidFill>
                  <a:schemeClr val="tx1"/>
                </a:solidFill>
                <a:latin typeface="Arial" pitchFamily="34" charset="0"/>
                <a:cs typeface="Arial" pitchFamily="34" charset="0"/>
              </a:rPr>
              <a:t>Five 5</a:t>
            </a:r>
            <a:r>
              <a:rPr lang="en-US" sz="2800" baseline="30000" dirty="0" smtClean="0">
                <a:solidFill>
                  <a:schemeClr val="tx1"/>
                </a:solidFill>
                <a:latin typeface="Arial" pitchFamily="34" charset="0"/>
                <a:cs typeface="Arial" pitchFamily="34" charset="0"/>
              </a:rPr>
              <a:t>th</a:t>
            </a:r>
            <a:r>
              <a:rPr lang="en-US" sz="2800" dirty="0" smtClean="0">
                <a:solidFill>
                  <a:schemeClr val="tx1"/>
                </a:solidFill>
                <a:latin typeface="Arial" pitchFamily="34" charset="0"/>
                <a:cs typeface="Arial" pitchFamily="34" charset="0"/>
              </a:rPr>
              <a:t> grade Students</a:t>
            </a:r>
          </a:p>
          <a:p>
            <a:pPr lvl="2"/>
            <a:r>
              <a:rPr lang="en-US" sz="2800" dirty="0" smtClean="0">
                <a:latin typeface="Arial" pitchFamily="34" charset="0"/>
                <a:cs typeface="Arial" pitchFamily="34" charset="0"/>
              </a:rPr>
              <a:t>9-10 yrs old</a:t>
            </a:r>
          </a:p>
          <a:p>
            <a:pPr lvl="2"/>
            <a:r>
              <a:rPr lang="en-US" sz="2800" dirty="0" smtClean="0">
                <a:latin typeface="Arial" pitchFamily="34" charset="0"/>
                <a:cs typeface="Arial" pitchFamily="34" charset="0"/>
              </a:rPr>
              <a:t>3 females</a:t>
            </a:r>
          </a:p>
          <a:p>
            <a:pPr lvl="2"/>
            <a:r>
              <a:rPr lang="en-US" sz="2800" dirty="0" smtClean="0">
                <a:latin typeface="Arial" pitchFamily="34" charset="0"/>
                <a:cs typeface="Arial" pitchFamily="34" charset="0"/>
              </a:rPr>
              <a:t>2 males </a:t>
            </a:r>
          </a:p>
          <a:p>
            <a:pPr lvl="3"/>
            <a:r>
              <a:rPr lang="en-US" sz="1800" i="1" dirty="0" smtClean="0">
                <a:solidFill>
                  <a:schemeClr val="tx1"/>
                </a:solidFill>
                <a:latin typeface="Arial" pitchFamily="34" charset="0"/>
                <a:cs typeface="Arial" pitchFamily="34" charset="0"/>
              </a:rPr>
              <a:t>All demonstrating poor</a:t>
            </a:r>
          </a:p>
          <a:p>
            <a:pPr lvl="3">
              <a:buNone/>
            </a:pPr>
            <a:r>
              <a:rPr lang="en-US" sz="1800" i="1" dirty="0" smtClean="0">
                <a:solidFill>
                  <a:schemeClr val="tx1"/>
                </a:solidFill>
                <a:latin typeface="Arial" pitchFamily="34" charset="0"/>
                <a:cs typeface="Arial" pitchFamily="34" charset="0"/>
              </a:rPr>
              <a:t> </a:t>
            </a:r>
            <a:r>
              <a:rPr lang="en-US" sz="1800" i="1" dirty="0" smtClean="0">
                <a:solidFill>
                  <a:schemeClr val="tx1"/>
                </a:solidFill>
                <a:latin typeface="Arial" pitchFamily="34" charset="0"/>
                <a:cs typeface="Arial" pitchFamily="34" charset="0"/>
              </a:rPr>
              <a:t> </a:t>
            </a:r>
            <a:r>
              <a:rPr lang="en-US" sz="1800" i="1" dirty="0" smtClean="0">
                <a:solidFill>
                  <a:schemeClr val="tx1"/>
                </a:solidFill>
                <a:latin typeface="Arial" pitchFamily="34" charset="0"/>
                <a:cs typeface="Arial" pitchFamily="34" charset="0"/>
              </a:rPr>
              <a:t>w</a:t>
            </a:r>
            <a:r>
              <a:rPr lang="en-US" sz="1800" i="1" dirty="0" smtClean="0">
                <a:solidFill>
                  <a:schemeClr val="tx1"/>
                </a:solidFill>
                <a:latin typeface="Arial" pitchFamily="34" charset="0"/>
                <a:cs typeface="Arial" pitchFamily="34" charset="0"/>
              </a:rPr>
              <a:t>riting content, low</a:t>
            </a:r>
          </a:p>
          <a:p>
            <a:pPr lvl="3">
              <a:buNone/>
            </a:pPr>
            <a:r>
              <a:rPr lang="en-US" sz="1800" i="1" dirty="0" smtClean="0">
                <a:solidFill>
                  <a:schemeClr val="tx1"/>
                </a:solidFill>
                <a:latin typeface="Arial" pitchFamily="34" charset="0"/>
                <a:cs typeface="Arial" pitchFamily="34" charset="0"/>
              </a:rPr>
              <a:t> </a:t>
            </a:r>
            <a:r>
              <a:rPr lang="en-US" sz="1800" i="1" dirty="0" smtClean="0">
                <a:solidFill>
                  <a:schemeClr val="tx1"/>
                </a:solidFill>
                <a:latin typeface="Arial" pitchFamily="34" charset="0"/>
                <a:cs typeface="Arial" pitchFamily="34" charset="0"/>
              </a:rPr>
              <a:t> writing productivity,</a:t>
            </a:r>
          </a:p>
          <a:p>
            <a:pPr lvl="3">
              <a:buNone/>
            </a:pPr>
            <a:r>
              <a:rPr lang="en-US" sz="1800" i="1" dirty="0" smtClean="0">
                <a:solidFill>
                  <a:schemeClr val="tx1"/>
                </a:solidFill>
                <a:latin typeface="Arial" pitchFamily="34" charset="0"/>
                <a:cs typeface="Arial" pitchFamily="34" charset="0"/>
              </a:rPr>
              <a:t>	</a:t>
            </a:r>
            <a:r>
              <a:rPr lang="en-US" sz="1800" i="1" dirty="0" smtClean="0">
                <a:solidFill>
                  <a:schemeClr val="tx1"/>
                </a:solidFill>
                <a:latin typeface="Arial" pitchFamily="34" charset="0"/>
                <a:cs typeface="Arial" pitchFamily="34" charset="0"/>
              </a:rPr>
              <a:t>and lack of motivation</a:t>
            </a:r>
          </a:p>
          <a:p>
            <a:pPr lvl="3">
              <a:buNone/>
            </a:pPr>
            <a:r>
              <a:rPr lang="en-US" sz="1800" i="1" dirty="0" smtClean="0">
                <a:solidFill>
                  <a:schemeClr val="tx1"/>
                </a:solidFill>
                <a:latin typeface="Arial" pitchFamily="34" charset="0"/>
                <a:cs typeface="Arial" pitchFamily="34" charset="0"/>
              </a:rPr>
              <a:t>	</a:t>
            </a:r>
            <a:r>
              <a:rPr lang="en-US" sz="1800" i="1" dirty="0" smtClean="0">
                <a:solidFill>
                  <a:schemeClr val="tx1"/>
                </a:solidFill>
                <a:latin typeface="Arial" pitchFamily="34" charset="0"/>
                <a:cs typeface="Arial" pitchFamily="34" charset="0"/>
              </a:rPr>
              <a:t>for writing</a:t>
            </a:r>
          </a:p>
          <a:p>
            <a:pPr lvl="3"/>
            <a:endParaRPr lang="en-US" sz="2800" dirty="0" smtClean="0"/>
          </a:p>
          <a:p>
            <a:pPr lvl="2">
              <a:buNone/>
            </a:pPr>
            <a:endParaRPr lang="en-US" dirty="0" smtClean="0"/>
          </a:p>
          <a:p>
            <a:pPr lvl="2">
              <a:buNone/>
            </a:pPr>
            <a:endParaRPr lang="en-US" dirty="0"/>
          </a:p>
        </p:txBody>
      </p:sp>
      <p:pic>
        <p:nvPicPr>
          <p:cNvPr id="4" name="Picture 3" descr="Student_Writing.jpg"/>
          <p:cNvPicPr>
            <a:picLocks noChangeAspect="1"/>
          </p:cNvPicPr>
          <p:nvPr/>
        </p:nvPicPr>
        <p:blipFill>
          <a:blip r:embed="rId2" cstate="print"/>
          <a:stretch>
            <a:fillRect/>
          </a:stretch>
        </p:blipFill>
        <p:spPr>
          <a:xfrm>
            <a:off x="4191000" y="3505200"/>
            <a:ext cx="3479800" cy="283845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Methods(cont)</a:t>
            </a:r>
            <a:endParaRPr lang="en-US" dirty="0"/>
          </a:p>
        </p:txBody>
      </p:sp>
      <p:sp>
        <p:nvSpPr>
          <p:cNvPr id="3" name="Content Placeholder 2"/>
          <p:cNvSpPr>
            <a:spLocks noGrp="1"/>
          </p:cNvSpPr>
          <p:nvPr>
            <p:ph idx="1"/>
          </p:nvPr>
        </p:nvSpPr>
        <p:spPr/>
        <p:txBody>
          <a:bodyPr/>
          <a:lstStyle/>
          <a:p>
            <a:r>
              <a:rPr lang="en-US" sz="2800" dirty="0" smtClean="0"/>
              <a:t>Instruments</a:t>
            </a:r>
          </a:p>
          <a:p>
            <a:pPr lvl="1"/>
            <a:r>
              <a:rPr lang="en-US" dirty="0" smtClean="0">
                <a:solidFill>
                  <a:schemeClr val="accent3"/>
                </a:solidFill>
              </a:rPr>
              <a:t>Parental consent form</a:t>
            </a:r>
          </a:p>
          <a:p>
            <a:pPr lvl="1">
              <a:buNone/>
            </a:pPr>
            <a:endParaRPr lang="en-US" dirty="0" smtClean="0"/>
          </a:p>
          <a:p>
            <a:pPr lvl="1"/>
            <a:r>
              <a:rPr lang="en-US" dirty="0" smtClean="0">
                <a:solidFill>
                  <a:schemeClr val="accent3"/>
                </a:solidFill>
              </a:rPr>
              <a:t>Two student surveys</a:t>
            </a:r>
          </a:p>
          <a:p>
            <a:pPr lvl="2"/>
            <a:r>
              <a:rPr lang="en-US" dirty="0" smtClean="0"/>
              <a:t>Assess students’ perception of how well they write.</a:t>
            </a:r>
          </a:p>
          <a:p>
            <a:pPr lvl="2"/>
            <a:r>
              <a:rPr lang="en-US" dirty="0" smtClean="0"/>
              <a:t>Assess students attitude and motivation for writing and music.</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latin typeface="Arial" pitchFamily="34" charset="0"/>
                <a:cs typeface="Arial" pitchFamily="34" charset="0"/>
              </a:rPr>
              <a:t>Table of contents</a:t>
            </a:r>
            <a:endParaRPr lang="en-US" sz="4400" dirty="0">
              <a:latin typeface="Arial" pitchFamily="34" charset="0"/>
              <a:cs typeface="Arial" pitchFamily="34" charset="0"/>
            </a:endParaRPr>
          </a:p>
        </p:txBody>
      </p:sp>
      <p:sp>
        <p:nvSpPr>
          <p:cNvPr id="3" name="Content Placeholder 2"/>
          <p:cNvSpPr>
            <a:spLocks noGrp="1"/>
          </p:cNvSpPr>
          <p:nvPr>
            <p:ph idx="1"/>
          </p:nvPr>
        </p:nvSpPr>
        <p:spPr/>
        <p:txBody>
          <a:bodyPr>
            <a:normAutofit fontScale="92500" lnSpcReduction="10000"/>
          </a:bodyPr>
          <a:lstStyle/>
          <a:p>
            <a:pPr>
              <a:buNone/>
            </a:pPr>
            <a:r>
              <a:rPr lang="en-US" sz="2800" dirty="0" smtClean="0">
                <a:latin typeface="Arial" pitchFamily="34" charset="0"/>
                <a:cs typeface="Arial" pitchFamily="34" charset="0"/>
              </a:rPr>
              <a:t>Introduction</a:t>
            </a:r>
          </a:p>
          <a:p>
            <a:r>
              <a:rPr lang="en-US" sz="3000" dirty="0" smtClean="0">
                <a:latin typeface="Arial" pitchFamily="34" charset="0"/>
                <a:cs typeface="Arial" pitchFamily="34" charset="0"/>
              </a:rPr>
              <a:t>Statement</a:t>
            </a:r>
            <a:r>
              <a:rPr lang="en-US" sz="2800" dirty="0" smtClean="0">
                <a:latin typeface="Arial" pitchFamily="34" charset="0"/>
                <a:cs typeface="Arial" pitchFamily="34" charset="0"/>
              </a:rPr>
              <a:t> of the Problem</a:t>
            </a:r>
          </a:p>
          <a:p>
            <a:r>
              <a:rPr lang="en-US" sz="2800" dirty="0" smtClean="0">
                <a:latin typeface="Arial" pitchFamily="34" charset="0"/>
                <a:cs typeface="Arial" pitchFamily="34" charset="0"/>
              </a:rPr>
              <a:t>Review of Related Literature</a:t>
            </a:r>
          </a:p>
          <a:p>
            <a:r>
              <a:rPr lang="en-US" sz="2800" dirty="0" smtClean="0">
                <a:latin typeface="Arial" pitchFamily="34" charset="0"/>
                <a:cs typeface="Arial" pitchFamily="34" charset="0"/>
              </a:rPr>
              <a:t>Statement of the </a:t>
            </a:r>
            <a:r>
              <a:rPr lang="en-US" sz="2800" dirty="0" smtClean="0">
                <a:latin typeface="Arial" pitchFamily="34" charset="0"/>
                <a:cs typeface="Arial" pitchFamily="34" charset="0"/>
              </a:rPr>
              <a:t>Hypothesis</a:t>
            </a:r>
          </a:p>
          <a:p>
            <a:pPr>
              <a:buNone/>
            </a:pPr>
            <a:r>
              <a:rPr lang="en-US" sz="2800" dirty="0" smtClean="0">
                <a:latin typeface="Arial" pitchFamily="34" charset="0"/>
                <a:cs typeface="Arial" pitchFamily="34" charset="0"/>
              </a:rPr>
              <a:t>Method</a:t>
            </a:r>
          </a:p>
          <a:p>
            <a:r>
              <a:rPr lang="en-US" sz="2800" dirty="0" smtClean="0">
                <a:latin typeface="Arial" pitchFamily="34" charset="0"/>
                <a:cs typeface="Arial" pitchFamily="34" charset="0"/>
              </a:rPr>
              <a:t>Participants </a:t>
            </a:r>
          </a:p>
          <a:p>
            <a:r>
              <a:rPr lang="en-US" sz="2800" dirty="0" smtClean="0">
                <a:latin typeface="Arial" pitchFamily="34" charset="0"/>
                <a:cs typeface="Arial" pitchFamily="34" charset="0"/>
              </a:rPr>
              <a:t>Instruments</a:t>
            </a:r>
          </a:p>
          <a:p>
            <a:r>
              <a:rPr lang="en-US" sz="2800" dirty="0" smtClean="0">
                <a:latin typeface="Arial" pitchFamily="34" charset="0"/>
                <a:cs typeface="Arial" pitchFamily="34" charset="0"/>
              </a:rPr>
              <a:t>Experimental design</a:t>
            </a:r>
          </a:p>
          <a:p>
            <a:r>
              <a:rPr lang="en-US" sz="2800" dirty="0" smtClean="0">
                <a:latin typeface="Arial" pitchFamily="34" charset="0"/>
                <a:cs typeface="Arial" pitchFamily="34" charset="0"/>
              </a:rPr>
              <a:t>Procedure</a:t>
            </a:r>
          </a:p>
          <a:p>
            <a:pPr>
              <a:buNone/>
            </a:pPr>
            <a:r>
              <a:rPr lang="en-US" sz="4000" dirty="0" smtClean="0"/>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899160"/>
          </a:xfrm>
        </p:spPr>
        <p:txBody>
          <a:bodyPr/>
          <a:lstStyle/>
          <a:p>
            <a:r>
              <a:rPr lang="en-US" sz="3600" dirty="0" smtClean="0"/>
              <a:t>References</a:t>
            </a:r>
            <a:endParaRPr lang="en-US" sz="3600" dirty="0"/>
          </a:p>
        </p:txBody>
      </p:sp>
      <p:sp>
        <p:nvSpPr>
          <p:cNvPr id="3" name="Content Placeholder 2"/>
          <p:cNvSpPr>
            <a:spLocks noGrp="1"/>
          </p:cNvSpPr>
          <p:nvPr>
            <p:ph idx="1"/>
          </p:nvPr>
        </p:nvSpPr>
        <p:spPr>
          <a:xfrm>
            <a:off x="457200" y="1295400"/>
            <a:ext cx="7239000" cy="5160336"/>
          </a:xfrm>
        </p:spPr>
        <p:txBody>
          <a:bodyPr>
            <a:normAutofit/>
          </a:bodyPr>
          <a:lstStyle/>
          <a:p>
            <a:endParaRPr lang="en-US" sz="1200" dirty="0" smtClean="0"/>
          </a:p>
          <a:p>
            <a:pPr algn="ctr">
              <a:buNone/>
            </a:pPr>
            <a:r>
              <a:rPr lang="en-US" sz="1400" dirty="0" smtClean="0"/>
              <a:t>References</a:t>
            </a:r>
          </a:p>
          <a:p>
            <a:r>
              <a:rPr lang="en-US" sz="1400" dirty="0" smtClean="0"/>
              <a:t>Applebee, A., &amp; Langer, J. (2009). What Is happening in the teaching of  </a:t>
            </a:r>
            <a:r>
              <a:rPr lang="en-US" sz="1400" dirty="0" smtClean="0"/>
              <a:t>	writing</a:t>
            </a:r>
            <a:r>
              <a:rPr lang="en-US" sz="1400" dirty="0" smtClean="0"/>
              <a:t>? </a:t>
            </a:r>
            <a:r>
              <a:rPr lang="en-US" sz="1400" i="1" dirty="0" smtClean="0"/>
              <a:t>English </a:t>
            </a:r>
            <a:r>
              <a:rPr lang="en-US" sz="1400" i="1" dirty="0" smtClean="0"/>
              <a:t>Journal</a:t>
            </a:r>
            <a:r>
              <a:rPr lang="en-US" sz="1400" i="1" dirty="0" smtClean="0"/>
              <a:t>, </a:t>
            </a:r>
            <a:r>
              <a:rPr lang="en-US" sz="1400" dirty="0" smtClean="0"/>
              <a:t>98(5), 18-28.  Retrieved November 15, 2009, </a:t>
            </a:r>
            <a:r>
              <a:rPr lang="en-US" sz="1400" dirty="0" smtClean="0"/>
              <a:t>	from </a:t>
            </a:r>
            <a:r>
              <a:rPr lang="en-US" sz="1400" dirty="0" smtClean="0"/>
              <a:t>Teacher Journals. (Document </a:t>
            </a:r>
            <a:r>
              <a:rPr lang="en-US" sz="1400" dirty="0" smtClean="0"/>
              <a:t>ID</a:t>
            </a:r>
            <a:r>
              <a:rPr lang="en-US" sz="1400" dirty="0" smtClean="0"/>
              <a:t>: 1742972881).</a:t>
            </a:r>
          </a:p>
          <a:p>
            <a:r>
              <a:rPr lang="en-US" sz="1400" dirty="0" smtClean="0"/>
              <a:t>Black, J. (1993). The effects of auditory and visual stimuli on tenth graders' </a:t>
            </a:r>
            <a:r>
              <a:rPr lang="en-US" sz="1400" dirty="0" smtClean="0"/>
              <a:t>	descriptive </a:t>
            </a:r>
            <a:r>
              <a:rPr lang="en-US" sz="1400" dirty="0" smtClean="0"/>
              <a:t>writing. </a:t>
            </a:r>
            <a:r>
              <a:rPr lang="en-US" sz="1400" dirty="0" smtClean="0"/>
              <a:t>(</a:t>
            </a:r>
            <a:r>
              <a:rPr lang="en-US" sz="1400" dirty="0" smtClean="0"/>
              <a:t>ERIC Document Reproduction Service No. ED364887) </a:t>
            </a:r>
            <a:r>
              <a:rPr lang="en-US" sz="1400" dirty="0" smtClean="0"/>
              <a:t>	Retrieved </a:t>
            </a:r>
            <a:r>
              <a:rPr lang="en-US" sz="1400" dirty="0" smtClean="0"/>
              <a:t>	September 29, </a:t>
            </a:r>
            <a:r>
              <a:rPr lang="en-US" sz="1400" dirty="0" smtClean="0"/>
              <a:t>2009,from </a:t>
            </a:r>
            <a:r>
              <a:rPr lang="en-US" sz="1400" dirty="0" smtClean="0"/>
              <a:t>ERIC database</a:t>
            </a:r>
          </a:p>
          <a:p>
            <a:r>
              <a:rPr lang="en-US" sz="1400" dirty="0" smtClean="0"/>
              <a:t>Box, J. (2002). Guided writing in the early childhood classroom. </a:t>
            </a:r>
            <a:r>
              <a:rPr lang="en-US" sz="1400" i="1" dirty="0" smtClean="0"/>
              <a:t>Reading </a:t>
            </a:r>
            <a:r>
              <a:rPr lang="en-US" sz="1400" i="1" dirty="0" smtClean="0"/>
              <a:t>	Improvement</a:t>
            </a:r>
            <a:r>
              <a:rPr lang="en-US" sz="1400" dirty="0" smtClean="0"/>
              <a:t>, </a:t>
            </a:r>
            <a:r>
              <a:rPr lang="en-US" sz="1400" i="1" dirty="0" smtClean="0"/>
              <a:t>39</a:t>
            </a:r>
            <a:r>
              <a:rPr lang="en-US" sz="1400" dirty="0" smtClean="0"/>
              <a:t>(3), </a:t>
            </a:r>
            <a:r>
              <a:rPr lang="en-US" sz="1400" dirty="0" smtClean="0"/>
              <a:t>11-13</a:t>
            </a:r>
            <a:r>
              <a:rPr lang="en-US" sz="1400" dirty="0" smtClean="0"/>
              <a:t>. Retrieved October 14, 2009, from Education </a:t>
            </a:r>
            <a:r>
              <a:rPr lang="en-US" sz="1400" dirty="0" smtClean="0"/>
              <a:t>	Full </a:t>
            </a:r>
            <a:r>
              <a:rPr lang="en-US" sz="1400" dirty="0" smtClean="0"/>
              <a:t>Text database.</a:t>
            </a:r>
          </a:p>
          <a:p>
            <a:r>
              <a:rPr lang="en-US" sz="1400" dirty="0" smtClean="0"/>
              <a:t>Cooks, J. (2004). Writing for something: essays, raps, and writing preferences. </a:t>
            </a:r>
            <a:r>
              <a:rPr lang="en-US" sz="1400" dirty="0" smtClean="0"/>
              <a:t>	</a:t>
            </a:r>
            <a:r>
              <a:rPr lang="en-US" sz="1400" i="1" dirty="0" smtClean="0"/>
              <a:t>English Journal</a:t>
            </a:r>
            <a:r>
              <a:rPr lang="en-US" sz="1400" dirty="0" smtClean="0"/>
              <a:t>, </a:t>
            </a:r>
            <a:r>
              <a:rPr lang="en-US" sz="1400" i="1" dirty="0" smtClean="0"/>
              <a:t>94</a:t>
            </a:r>
            <a:r>
              <a:rPr lang="en-US" sz="1400" dirty="0" smtClean="0"/>
              <a:t>(1), 72-6. Retrieved December 1, 2009, from Education </a:t>
            </a:r>
            <a:r>
              <a:rPr lang="en-US" sz="1400" dirty="0" smtClean="0"/>
              <a:t>	Full </a:t>
            </a:r>
            <a:r>
              <a:rPr lang="en-US" sz="1400" dirty="0" smtClean="0"/>
              <a:t>Text database.</a:t>
            </a:r>
          </a:p>
          <a:p>
            <a:r>
              <a:rPr lang="en-US" sz="1400" dirty="0" smtClean="0"/>
              <a:t>DiEdwardo</a:t>
            </a:r>
            <a:r>
              <a:rPr lang="en-US" sz="1400" dirty="0" smtClean="0"/>
              <a:t>, M. (2005). Pairing linguistic and music intelligences. </a:t>
            </a:r>
            <a:r>
              <a:rPr lang="en-US" sz="1400" i="1" dirty="0" smtClean="0"/>
              <a:t>Kappa Delta Pi </a:t>
            </a:r>
            <a:r>
              <a:rPr lang="en-US" sz="1400" i="1" dirty="0" smtClean="0"/>
              <a:t>	Record</a:t>
            </a:r>
            <a:r>
              <a:rPr lang="en-US" sz="1400" dirty="0" smtClean="0"/>
              <a:t>, </a:t>
            </a:r>
            <a:r>
              <a:rPr lang="en-US" sz="1400" i="1" dirty="0" smtClean="0"/>
              <a:t>41</a:t>
            </a:r>
            <a:r>
              <a:rPr lang="en-US" sz="1400" dirty="0" smtClean="0"/>
              <a:t>(3</a:t>
            </a:r>
            <a:r>
              <a:rPr lang="en-US" sz="1400" dirty="0" smtClean="0"/>
              <a:t>), 128-30. Retrieved November 17, 2009, from Education Full </a:t>
            </a:r>
            <a:r>
              <a:rPr lang="en-US" sz="1400" dirty="0" smtClean="0"/>
              <a:t>T	ext </a:t>
            </a:r>
            <a:r>
              <a:rPr lang="en-US" sz="1400" dirty="0" smtClean="0"/>
              <a:t>database</a:t>
            </a:r>
            <a:r>
              <a:rPr lang="en-US" sz="1400" dirty="0" smtClean="0"/>
              <a:t>.</a:t>
            </a:r>
            <a:endParaRPr lang="en-US" sz="1400" dirty="0" smtClean="0"/>
          </a:p>
          <a:p>
            <a:r>
              <a:rPr lang="en-US" sz="1400" dirty="0" smtClean="0"/>
              <a:t>Donohoe</a:t>
            </a:r>
            <a:r>
              <a:rPr lang="en-US" sz="1400" dirty="0" smtClean="0"/>
              <a:t>, R., &amp; McNeely, T. (1999, May 1). The effect of student music choice on </a:t>
            </a:r>
            <a:r>
              <a:rPr lang="en-US" sz="1400" dirty="0" smtClean="0"/>
              <a:t>	writing productivity</a:t>
            </a:r>
            <a:r>
              <a:rPr lang="en-US" sz="1400" dirty="0" smtClean="0"/>
              <a:t>. (ERIC Document Reproduction Service No. ED448472) </a:t>
            </a:r>
            <a:r>
              <a:rPr lang="en-US" sz="1400" dirty="0" smtClean="0"/>
              <a:t>	Retrieved September </a:t>
            </a:r>
            <a:r>
              <a:rPr lang="en-US" sz="1400" dirty="0" smtClean="0"/>
              <a:t>17, 2009, from ERIC database.</a:t>
            </a:r>
          </a:p>
          <a:p>
            <a:endParaRPr lang="en-US" sz="1200" dirty="0" smtClean="0"/>
          </a:p>
          <a:p>
            <a:pPr>
              <a:buNone/>
            </a:pPr>
            <a:endParaRPr lang="en-US" sz="16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continued</a:t>
            </a:r>
            <a:endParaRPr lang="en-US" dirty="0"/>
          </a:p>
        </p:txBody>
      </p:sp>
      <p:sp>
        <p:nvSpPr>
          <p:cNvPr id="3" name="Content Placeholder 2"/>
          <p:cNvSpPr>
            <a:spLocks noGrp="1"/>
          </p:cNvSpPr>
          <p:nvPr>
            <p:ph idx="1"/>
          </p:nvPr>
        </p:nvSpPr>
        <p:spPr/>
        <p:txBody>
          <a:bodyPr>
            <a:normAutofit fontScale="92500" lnSpcReduction="20000"/>
          </a:bodyPr>
          <a:lstStyle/>
          <a:p>
            <a:endParaRPr lang="en-US" sz="1600" dirty="0" smtClean="0"/>
          </a:p>
          <a:p>
            <a:r>
              <a:rPr lang="en-US" sz="1600" dirty="0" smtClean="0"/>
              <a:t>Eady, I., &amp; Wilson, J. (2004). The influence of music on core learning</a:t>
            </a:r>
            <a:r>
              <a:rPr lang="en-US" sz="1600" i="1" dirty="0" smtClean="0"/>
              <a:t>.</a:t>
            </a:r>
            <a:r>
              <a:rPr lang="en-US" sz="1600" dirty="0" smtClean="0"/>
              <a:t> 	</a:t>
            </a:r>
            <a:r>
              <a:rPr lang="en-US" sz="1600" i="1" dirty="0" smtClean="0"/>
              <a:t>Education</a:t>
            </a:r>
            <a:r>
              <a:rPr lang="en-US" sz="1600" dirty="0" smtClean="0"/>
              <a:t>, </a:t>
            </a:r>
            <a:r>
              <a:rPr lang="en-US" sz="1600" i="1" dirty="0" smtClean="0"/>
              <a:t>125</a:t>
            </a:r>
            <a:r>
              <a:rPr lang="en-US" sz="1600" dirty="0" smtClean="0"/>
              <a:t>(2), 243-248. Retrieved October 8,2009 Academic Search 	Complete database. </a:t>
            </a:r>
          </a:p>
          <a:p>
            <a:r>
              <a:rPr lang="en-US" sz="1600" dirty="0" smtClean="0"/>
              <a:t>Gardner, H. (1998). A multiplicity of intelligences. </a:t>
            </a:r>
            <a:r>
              <a:rPr lang="en-US" sz="1600" i="1" dirty="0" smtClean="0"/>
              <a:t>Scientific American 	Presents</a:t>
            </a:r>
            <a:r>
              <a:rPr lang="en-US" sz="1600" dirty="0" smtClean="0"/>
              <a:t>,18-23. Retrieved from Academic Search Complete database.</a:t>
            </a:r>
          </a:p>
          <a:p>
            <a:r>
              <a:rPr lang="en-US" sz="1600" dirty="0" smtClean="0"/>
              <a:t>Hansen, D. (2009). Writing in the music classroom. </a:t>
            </a:r>
            <a:r>
              <a:rPr lang="en-US" sz="1600" i="1" dirty="0" smtClean="0"/>
              <a:t>Teaching Music</a:t>
            </a:r>
            <a:r>
              <a:rPr lang="en-US" sz="1600" dirty="0" smtClean="0"/>
              <a:t>, </a:t>
            </a:r>
            <a:r>
              <a:rPr lang="en-US" sz="1600" i="1" dirty="0" smtClean="0"/>
              <a:t>16</a:t>
            </a:r>
            <a:r>
              <a:rPr lang="en-US" sz="1600" dirty="0" smtClean="0"/>
              <a:t>(4), 28-	30. Retrieved November 12, 2009, from Education Full Text database.</a:t>
            </a:r>
          </a:p>
          <a:p>
            <a:r>
              <a:rPr lang="en-US" sz="1600" dirty="0" smtClean="0"/>
              <a:t>Kariuki</a:t>
            </a:r>
            <a:r>
              <a:rPr lang="en-US" sz="1600" dirty="0" smtClean="0"/>
              <a:t>, P., &amp; Honeycutt, C. (1998, November 1). An investigation of the </a:t>
            </a:r>
            <a:r>
              <a:rPr lang="en-US" sz="1600" dirty="0" smtClean="0"/>
              <a:t>	effects </a:t>
            </a:r>
            <a:r>
              <a:rPr lang="en-US" sz="1600" dirty="0" smtClean="0"/>
              <a:t>of </a:t>
            </a:r>
            <a:r>
              <a:rPr lang="en-US" sz="1600" dirty="0" smtClean="0"/>
              <a:t>music </a:t>
            </a:r>
            <a:r>
              <a:rPr lang="en-US" sz="1600" dirty="0" smtClean="0"/>
              <a:t>on </a:t>
            </a:r>
            <a:r>
              <a:rPr lang="en-US" sz="1600" dirty="0" smtClean="0"/>
              <a:t>two </a:t>
            </a:r>
            <a:r>
              <a:rPr lang="en-US" sz="1600" dirty="0" smtClean="0"/>
              <a:t>emotionally disturbed students' writing motivations and </a:t>
            </a:r>
            <a:r>
              <a:rPr lang="en-US" sz="1600" dirty="0" smtClean="0"/>
              <a:t>	writing </a:t>
            </a:r>
            <a:r>
              <a:rPr lang="en-US" sz="1600" dirty="0" smtClean="0"/>
              <a:t>skills. (ERIC </a:t>
            </a:r>
            <a:r>
              <a:rPr lang="en-US" sz="1600" dirty="0" smtClean="0"/>
              <a:t>Document </a:t>
            </a:r>
            <a:r>
              <a:rPr lang="en-US" sz="1600" dirty="0" smtClean="0"/>
              <a:t>Reproduction Service No. </a:t>
            </a:r>
            <a:r>
              <a:rPr lang="en-US" sz="1600" dirty="0" smtClean="0"/>
              <a:t>	ED427491</a:t>
            </a:r>
            <a:r>
              <a:rPr lang="en-US" sz="1600" dirty="0" smtClean="0"/>
              <a:t>) </a:t>
            </a:r>
            <a:r>
              <a:rPr lang="en-US" sz="1600" dirty="0" smtClean="0"/>
              <a:t>Retrieved </a:t>
            </a:r>
            <a:r>
              <a:rPr lang="en-US" sz="1600" dirty="0" smtClean="0"/>
              <a:t>September 29, 2009, from </a:t>
            </a:r>
            <a:r>
              <a:rPr lang="en-US" sz="1600" dirty="0" smtClean="0"/>
              <a:t>ERIC </a:t>
            </a:r>
            <a:r>
              <a:rPr lang="en-US" sz="1600" dirty="0" smtClean="0"/>
              <a:t>database</a:t>
            </a:r>
          </a:p>
          <a:p>
            <a:r>
              <a:rPr lang="en-US" sz="1600" dirty="0" smtClean="0"/>
              <a:t>Kim, J., &amp; Lorsbach, A.W.(2005). Writing self-efficacy in young children: issues </a:t>
            </a:r>
            <a:r>
              <a:rPr lang="en-US" sz="1600" dirty="0" smtClean="0"/>
              <a:t>	for the </a:t>
            </a:r>
            <a:r>
              <a:rPr lang="en-US" sz="1600" dirty="0" smtClean="0"/>
              <a:t>early </a:t>
            </a:r>
            <a:r>
              <a:rPr lang="en-US" sz="1600" dirty="0" smtClean="0"/>
              <a:t>grades </a:t>
            </a:r>
            <a:r>
              <a:rPr lang="en-US" sz="1600" dirty="0" smtClean="0"/>
              <a:t>environment. </a:t>
            </a:r>
            <a:r>
              <a:rPr lang="en-US" sz="1600" i="1" dirty="0" smtClean="0"/>
              <a:t>Journal of Learning Environments </a:t>
            </a:r>
            <a:r>
              <a:rPr lang="en-US" sz="1600" i="1" dirty="0" smtClean="0"/>
              <a:t>	Research</a:t>
            </a:r>
            <a:r>
              <a:rPr lang="en-US" sz="1600" i="1" dirty="0" smtClean="0"/>
              <a:t>, </a:t>
            </a:r>
            <a:r>
              <a:rPr lang="en-US" sz="1600" dirty="0" smtClean="0"/>
              <a:t>8(2</a:t>
            </a:r>
            <a:r>
              <a:rPr lang="en-US" sz="1600" dirty="0" smtClean="0"/>
              <a:t>), 157-175. </a:t>
            </a:r>
            <a:r>
              <a:rPr lang="en-US" sz="1600" dirty="0" smtClean="0"/>
              <a:t>Retrieved </a:t>
            </a:r>
            <a:r>
              <a:rPr lang="en-US" sz="1600" dirty="0" smtClean="0"/>
              <a:t>October 29, 2009, from Springer </a:t>
            </a:r>
            <a:r>
              <a:rPr lang="en-US" sz="1600" dirty="0" smtClean="0"/>
              <a:t>	link </a:t>
            </a:r>
            <a:r>
              <a:rPr lang="en-US" sz="1600" dirty="0" smtClean="0"/>
              <a:t>database.</a:t>
            </a:r>
          </a:p>
          <a:p>
            <a:r>
              <a:rPr lang="en-US" sz="1600" dirty="0" smtClean="0"/>
              <a:t>Kissel</a:t>
            </a:r>
            <a:r>
              <a:rPr lang="en-US" sz="1600" dirty="0" smtClean="0"/>
              <a:t>, B. (2008). Promoting writing and preventing writing failure in young </a:t>
            </a:r>
            <a:r>
              <a:rPr lang="en-US" sz="1600" dirty="0" smtClean="0"/>
              <a:t>	children</a:t>
            </a:r>
            <a:r>
              <a:rPr lang="en-US" sz="1600" dirty="0" smtClean="0"/>
              <a:t>. </a:t>
            </a:r>
            <a:r>
              <a:rPr lang="en-US" sz="1600" i="1" dirty="0" smtClean="0"/>
              <a:t>Preventing </a:t>
            </a:r>
            <a:r>
              <a:rPr lang="en-US" sz="1600" i="1" dirty="0" smtClean="0"/>
              <a:t>School Failure</a:t>
            </a:r>
            <a:r>
              <a:rPr lang="en-US" sz="1600" dirty="0" smtClean="0"/>
              <a:t>, </a:t>
            </a:r>
            <a:r>
              <a:rPr lang="en-US" sz="1600" i="1" dirty="0" smtClean="0"/>
              <a:t>52</a:t>
            </a:r>
            <a:r>
              <a:rPr lang="en-US" sz="1600" dirty="0" smtClean="0"/>
              <a:t>(4), 53-56. Retrieved from ERIC </a:t>
            </a:r>
            <a:r>
              <a:rPr lang="en-US" sz="1600" dirty="0" smtClean="0"/>
              <a:t>	database.</a:t>
            </a:r>
            <a:endParaRPr lang="en-US" sz="1600" dirty="0" smtClean="0"/>
          </a:p>
          <a:p>
            <a:r>
              <a:rPr lang="en-US" sz="1600" dirty="0" smtClean="0"/>
              <a:t>Knudson, R. (1995). Writing experiences, attitudes, and achievement of first </a:t>
            </a:r>
            <a:endParaRPr lang="en-US" sz="1600" dirty="0" smtClean="0"/>
          </a:p>
          <a:p>
            <a:pPr>
              <a:buNone/>
            </a:pPr>
            <a:r>
              <a:rPr lang="en-US" sz="1600" dirty="0" smtClean="0"/>
              <a:t>	</a:t>
            </a:r>
            <a:r>
              <a:rPr lang="en-US" sz="1600" dirty="0" smtClean="0"/>
              <a:t>	to </a:t>
            </a:r>
            <a:r>
              <a:rPr lang="en-US" sz="1600" dirty="0" smtClean="0"/>
              <a:t>sixth graders. </a:t>
            </a:r>
            <a:r>
              <a:rPr lang="en-US" sz="1600" i="1" dirty="0" smtClean="0"/>
              <a:t>Journal </a:t>
            </a:r>
            <a:r>
              <a:rPr lang="en-US" sz="1600" i="1" dirty="0" smtClean="0"/>
              <a:t>of Educational Research</a:t>
            </a:r>
            <a:r>
              <a:rPr lang="en-US" sz="1600" dirty="0" smtClean="0"/>
              <a:t>, </a:t>
            </a:r>
            <a:r>
              <a:rPr lang="en-US" sz="1600" i="1" dirty="0" smtClean="0"/>
              <a:t>89</a:t>
            </a:r>
            <a:r>
              <a:rPr lang="en-US" sz="1600" dirty="0" smtClean="0"/>
              <a:t>90-97. Retrieved </a:t>
            </a:r>
            <a:r>
              <a:rPr lang="en-US" sz="1600" dirty="0" smtClean="0"/>
              <a:t>	from </a:t>
            </a:r>
            <a:r>
              <a:rPr lang="en-US" sz="1600" dirty="0" smtClean="0"/>
              <a:t>ERIC database.</a:t>
            </a:r>
          </a:p>
          <a:p>
            <a:endParaRPr lang="en-US" sz="1600" dirty="0" smtClean="0"/>
          </a:p>
          <a:p>
            <a:pPr>
              <a:buNone/>
            </a:pPr>
            <a:endParaRPr lang="en-US" sz="1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continued</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Morrell, E., &amp; Duncan-Andrade, J. (2002). Promoting academic literacy with urban </a:t>
            </a:r>
            <a:r>
              <a:rPr lang="en-US" dirty="0" smtClean="0"/>
              <a:t>	youth through </a:t>
            </a:r>
            <a:r>
              <a:rPr lang="en-US" dirty="0" smtClean="0"/>
              <a:t>engaging hip-hop culture. </a:t>
            </a:r>
            <a:r>
              <a:rPr lang="en-US" i="1" dirty="0" smtClean="0"/>
              <a:t>English Journal</a:t>
            </a:r>
            <a:r>
              <a:rPr lang="en-US" dirty="0" smtClean="0"/>
              <a:t>, </a:t>
            </a:r>
            <a:r>
              <a:rPr lang="en-US" i="1" dirty="0" smtClean="0"/>
              <a:t>91</a:t>
            </a:r>
            <a:r>
              <a:rPr lang="en-US" dirty="0" smtClean="0"/>
              <a:t>(6), 88-92. </a:t>
            </a:r>
            <a:r>
              <a:rPr lang="en-US" dirty="0" smtClean="0"/>
              <a:t>	Retrieved </a:t>
            </a:r>
            <a:r>
              <a:rPr lang="en-US" dirty="0" smtClean="0"/>
              <a:t>December </a:t>
            </a:r>
            <a:r>
              <a:rPr lang="en-US" dirty="0" smtClean="0"/>
              <a:t>16</a:t>
            </a:r>
            <a:r>
              <a:rPr lang="en-US" dirty="0" smtClean="0"/>
              <a:t>, 2009, from Education Full Text database.</a:t>
            </a:r>
          </a:p>
          <a:p>
            <a:r>
              <a:rPr lang="en-US" dirty="0" smtClean="0"/>
              <a:t>Patterson, E., Schaller, M., &amp; Clemens, J. (2008). A closer look at interactive </a:t>
            </a:r>
            <a:r>
              <a:rPr lang="en-US" dirty="0" smtClean="0"/>
              <a:t>	writing</a:t>
            </a:r>
            <a:r>
              <a:rPr lang="en-US" dirty="0" smtClean="0"/>
              <a:t>. </a:t>
            </a:r>
            <a:r>
              <a:rPr lang="en-US" i="1" dirty="0" smtClean="0"/>
              <a:t>The </a:t>
            </a:r>
            <a:r>
              <a:rPr lang="en-US" i="1" dirty="0" smtClean="0"/>
              <a:t>Reading </a:t>
            </a:r>
            <a:r>
              <a:rPr lang="en-US" i="1" dirty="0" smtClean="0"/>
              <a:t>Teacher</a:t>
            </a:r>
            <a:r>
              <a:rPr lang="en-US" dirty="0" smtClean="0"/>
              <a:t>, </a:t>
            </a:r>
            <a:r>
              <a:rPr lang="en-US" i="1" dirty="0" smtClean="0"/>
              <a:t>61</a:t>
            </a:r>
            <a:r>
              <a:rPr lang="en-US" dirty="0" smtClean="0"/>
              <a:t>(6), 496-7. Retrieved December 16, 2009, </a:t>
            </a:r>
            <a:r>
              <a:rPr lang="en-US" dirty="0" smtClean="0"/>
              <a:t>	from </a:t>
            </a:r>
            <a:r>
              <a:rPr lang="en-US" dirty="0" smtClean="0"/>
              <a:t>Education Full Text </a:t>
            </a:r>
            <a:r>
              <a:rPr lang="en-US" dirty="0" smtClean="0"/>
              <a:t>database</a:t>
            </a:r>
            <a:r>
              <a:rPr lang="en-US" dirty="0" smtClean="0"/>
              <a:t>.</a:t>
            </a:r>
          </a:p>
          <a:p>
            <a:r>
              <a:rPr lang="en-US" dirty="0" smtClean="0"/>
              <a:t>Pearman, C., &amp; Friedman, T. (2009). Reading and rhythm: binding language arts and </a:t>
            </a:r>
            <a:r>
              <a:rPr lang="en-US" dirty="0" smtClean="0"/>
              <a:t>	music </a:t>
            </a:r>
            <a:r>
              <a:rPr lang="en-US" dirty="0" smtClean="0"/>
              <a:t>in </a:t>
            </a:r>
            <a:r>
              <a:rPr lang="en-US" dirty="0" smtClean="0"/>
              <a:t>an </a:t>
            </a:r>
            <a:r>
              <a:rPr lang="en-US" dirty="0" smtClean="0"/>
              <a:t>academic notebook. </a:t>
            </a:r>
            <a:r>
              <a:rPr lang="en-US" i="1" dirty="0" smtClean="0"/>
              <a:t>General Music Today</a:t>
            </a:r>
            <a:r>
              <a:rPr lang="en-US" dirty="0" smtClean="0"/>
              <a:t>, </a:t>
            </a:r>
            <a:r>
              <a:rPr lang="en-US" i="1" dirty="0" smtClean="0"/>
              <a:t>23</a:t>
            </a:r>
            <a:r>
              <a:rPr lang="en-US" dirty="0" smtClean="0"/>
              <a:t>(1), </a:t>
            </a:r>
            <a:r>
              <a:rPr lang="en-US" dirty="0" smtClean="0"/>
              <a:t>12-16.</a:t>
            </a:r>
            <a:r>
              <a:rPr lang="en-US" dirty="0" smtClean="0"/>
              <a:t> </a:t>
            </a:r>
            <a:r>
              <a:rPr lang="en-US" dirty="0" smtClean="0"/>
              <a:t>	Retrieved </a:t>
            </a:r>
            <a:r>
              <a:rPr lang="en-US" dirty="0" smtClean="0"/>
              <a:t>from ERIC </a:t>
            </a:r>
            <a:r>
              <a:rPr lang="en-US" dirty="0" smtClean="0"/>
              <a:t>database</a:t>
            </a:r>
            <a:r>
              <a:rPr lang="en-US" dirty="0" smtClean="0"/>
              <a:t>.</a:t>
            </a:r>
          </a:p>
          <a:p>
            <a:r>
              <a:rPr lang="en-US" dirty="0" smtClean="0"/>
              <a:t>Perry, T. (2007). Adolescent voice in the middle school classroom: can you dig it?. </a:t>
            </a:r>
            <a:r>
              <a:rPr lang="en-US" dirty="0" smtClean="0"/>
              <a:t>	</a:t>
            </a:r>
            <a:r>
              <a:rPr lang="en-US" i="1" dirty="0" smtClean="0"/>
              <a:t>English  Journal</a:t>
            </a:r>
            <a:r>
              <a:rPr lang="en-US" dirty="0" smtClean="0"/>
              <a:t>, </a:t>
            </a:r>
            <a:r>
              <a:rPr lang="en-US" i="1" dirty="0" smtClean="0"/>
              <a:t>97</a:t>
            </a:r>
            <a:r>
              <a:rPr lang="en-US" dirty="0" smtClean="0"/>
              <a:t>(1), 109-12. Retrieved December 1, 2009, from </a:t>
            </a:r>
            <a:r>
              <a:rPr lang="en-US" dirty="0" smtClean="0"/>
              <a:t>	Education </a:t>
            </a:r>
            <a:r>
              <a:rPr lang="en-US" dirty="0" smtClean="0"/>
              <a:t>Full Text </a:t>
            </a:r>
            <a:r>
              <a:rPr lang="en-US" dirty="0" smtClean="0"/>
              <a:t>database</a:t>
            </a:r>
            <a:r>
              <a:rPr lang="en-US" dirty="0" smtClean="0"/>
              <a:t>.</a:t>
            </a:r>
          </a:p>
          <a:p>
            <a:r>
              <a:rPr lang="en-US" dirty="0" smtClean="0"/>
              <a:t>Piro, J. (2009, June). Music training and literacy development. </a:t>
            </a:r>
            <a:r>
              <a:rPr lang="en-US" i="1" dirty="0" smtClean="0"/>
              <a:t>Literacy Today</a:t>
            </a:r>
            <a:r>
              <a:rPr lang="en-US" dirty="0" smtClean="0"/>
              <a:t>, </a:t>
            </a:r>
            <a:r>
              <a:rPr lang="en-US" dirty="0" smtClean="0"/>
              <a:t>	Retrieved September </a:t>
            </a:r>
            <a:r>
              <a:rPr lang="en-US" dirty="0" smtClean="0"/>
              <a:t>17, 2009, from Academic Search Complete database.</a:t>
            </a:r>
          </a:p>
          <a:p>
            <a:r>
              <a:rPr lang="en-US" dirty="0" smtClean="0"/>
              <a:t>Prescott, J. (2005). Music in the classroom. </a:t>
            </a:r>
            <a:r>
              <a:rPr lang="en-US" i="1" dirty="0" smtClean="0"/>
              <a:t>Instructor</a:t>
            </a:r>
            <a:r>
              <a:rPr lang="en-US" dirty="0" smtClean="0"/>
              <a:t>, </a:t>
            </a:r>
            <a:r>
              <a:rPr lang="en-US" i="1" dirty="0" smtClean="0"/>
              <a:t>114</a:t>
            </a:r>
            <a:r>
              <a:rPr lang="en-US" dirty="0" smtClean="0"/>
              <a:t>(5), 29-76. Retrieved </a:t>
            </a:r>
            <a:r>
              <a:rPr lang="en-US" dirty="0" smtClean="0"/>
              <a:t>	October </a:t>
            </a:r>
            <a:r>
              <a:rPr lang="en-US" dirty="0" smtClean="0"/>
              <a:t>8,2009 </a:t>
            </a:r>
            <a:r>
              <a:rPr lang="en-US" dirty="0" smtClean="0"/>
              <a:t>from  </a:t>
            </a:r>
            <a:r>
              <a:rPr lang="en-US" dirty="0" smtClean="0"/>
              <a:t>Academic Search Complete database.</a:t>
            </a:r>
          </a:p>
          <a:p>
            <a:r>
              <a:rPr lang="en-US" dirty="0" smtClean="0"/>
              <a:t>Rodesiler</a:t>
            </a:r>
            <a:r>
              <a:rPr lang="en-US" dirty="0" smtClean="0"/>
              <a:t>, L. (2009). Turn it on and turn it up: incorporating music videos in the ELA 	classroom. English Journal, 98(6), 45-48.  Retrieved November 15, 2009, </a:t>
            </a:r>
            <a:r>
              <a:rPr lang="en-US" dirty="0" smtClean="0"/>
              <a:t>	from </a:t>
            </a:r>
            <a:r>
              <a:rPr lang="en-US" dirty="0" smtClean="0"/>
              <a:t>Teacher </a:t>
            </a:r>
            <a:r>
              <a:rPr lang="en-US" dirty="0" smtClean="0"/>
              <a:t>Journals</a:t>
            </a:r>
            <a:r>
              <a:rPr lang="en-US" dirty="0" smtClean="0"/>
              <a:t>. (Document ID: 1777697411).</a:t>
            </a:r>
          </a:p>
          <a:p>
            <a:endParaRPr lang="en-US" dirty="0" smtClean="0"/>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continued</a:t>
            </a:r>
            <a:endParaRPr lang="en-US" dirty="0"/>
          </a:p>
        </p:txBody>
      </p:sp>
      <p:sp>
        <p:nvSpPr>
          <p:cNvPr id="3" name="Content Placeholder 2"/>
          <p:cNvSpPr>
            <a:spLocks noGrp="1"/>
          </p:cNvSpPr>
          <p:nvPr>
            <p:ph idx="1"/>
          </p:nvPr>
        </p:nvSpPr>
        <p:spPr/>
        <p:txBody>
          <a:bodyPr>
            <a:normAutofit fontScale="92500" lnSpcReduction="10000"/>
          </a:bodyPr>
          <a:lstStyle/>
          <a:p>
            <a:r>
              <a:rPr lang="en-US" sz="1700" dirty="0" smtClean="0"/>
              <a:t>Rubin, R., &amp; </a:t>
            </a:r>
            <a:r>
              <a:rPr lang="en-US" sz="1700" dirty="0" smtClean="0"/>
              <a:t>Melnick</a:t>
            </a:r>
            <a:r>
              <a:rPr lang="en-US" sz="1700" dirty="0" smtClean="0"/>
              <a:t>, J. (1998). Twisters and shouters: teaching </a:t>
            </a:r>
            <a:r>
              <a:rPr lang="en-US" sz="1700" dirty="0" smtClean="0"/>
              <a:t>music 	and </a:t>
            </a:r>
            <a:r>
              <a:rPr lang="en-US" sz="1700" dirty="0" smtClean="0"/>
              <a:t>literature together. </a:t>
            </a:r>
            <a:r>
              <a:rPr lang="en-US" sz="1700" i="1" dirty="0" smtClean="0"/>
              <a:t>Radical </a:t>
            </a:r>
            <a:r>
              <a:rPr lang="en-US" sz="1700" i="1" dirty="0" smtClean="0"/>
              <a:t>Teacher</a:t>
            </a:r>
            <a:r>
              <a:rPr lang="en-US" sz="1700" dirty="0" smtClean="0"/>
              <a:t>, 31-6. </a:t>
            </a:r>
            <a:r>
              <a:rPr lang="en-US" sz="1700" dirty="0" smtClean="0"/>
              <a:t>Retrieved 	November 17</a:t>
            </a:r>
            <a:r>
              <a:rPr lang="en-US" sz="1700" dirty="0" smtClean="0"/>
              <a:t>, 2009, from Education Full Text </a:t>
            </a:r>
            <a:r>
              <a:rPr lang="en-US" sz="1700" dirty="0" smtClean="0"/>
              <a:t>database.</a:t>
            </a:r>
            <a:endParaRPr lang="en-US" sz="1700" dirty="0" smtClean="0"/>
          </a:p>
          <a:p>
            <a:r>
              <a:rPr lang="en-US" sz="1700" dirty="0" smtClean="0"/>
              <a:t>Scott, L. (1996). Writing to music. </a:t>
            </a:r>
            <a:r>
              <a:rPr lang="en-US" sz="1700" i="1" dirty="0" smtClean="0"/>
              <a:t>The Reading Teacher</a:t>
            </a:r>
            <a:r>
              <a:rPr lang="en-US" sz="1700" dirty="0" smtClean="0"/>
              <a:t>, </a:t>
            </a:r>
            <a:r>
              <a:rPr lang="en-US" sz="1700" i="1" dirty="0" smtClean="0"/>
              <a:t>50</a:t>
            </a:r>
            <a:r>
              <a:rPr lang="en-US" sz="1700" dirty="0" smtClean="0"/>
              <a:t>, </a:t>
            </a:r>
            <a:r>
              <a:rPr lang="en-US" sz="1700" dirty="0" smtClean="0"/>
              <a:t>173-4</a:t>
            </a:r>
            <a:r>
              <a:rPr lang="en-US" sz="1700" dirty="0" smtClean="0"/>
              <a:t>. </a:t>
            </a:r>
            <a:r>
              <a:rPr lang="en-US" sz="1700" dirty="0" smtClean="0"/>
              <a:t>	Retrieved </a:t>
            </a:r>
            <a:r>
              <a:rPr lang="en-US" sz="1700" dirty="0" smtClean="0"/>
              <a:t>December 16, </a:t>
            </a:r>
            <a:r>
              <a:rPr lang="en-US" sz="1700" dirty="0" smtClean="0"/>
              <a:t>2009</a:t>
            </a:r>
            <a:r>
              <a:rPr lang="en-US" sz="1700" dirty="0" smtClean="0"/>
              <a:t>, from Education Full Text </a:t>
            </a:r>
            <a:r>
              <a:rPr lang="en-US" sz="1700" dirty="0" smtClean="0"/>
              <a:t>	database</a:t>
            </a:r>
            <a:endParaRPr lang="en-US" sz="1700" dirty="0" smtClean="0"/>
          </a:p>
          <a:p>
            <a:r>
              <a:rPr lang="en-US" sz="1700" dirty="0" smtClean="0"/>
              <a:t>Southgate, D., &amp; </a:t>
            </a:r>
            <a:r>
              <a:rPr lang="en-US" sz="1700" dirty="0" smtClean="0"/>
              <a:t>Roscigno</a:t>
            </a:r>
            <a:r>
              <a:rPr lang="en-US" sz="1700" dirty="0" smtClean="0"/>
              <a:t>, V. (2009). The impact of music on </a:t>
            </a:r>
            <a:r>
              <a:rPr lang="en-US" sz="1700" dirty="0" smtClean="0"/>
              <a:t>	childhood and </a:t>
            </a:r>
            <a:r>
              <a:rPr lang="en-US" sz="1700" dirty="0" smtClean="0"/>
              <a:t>adolescent </a:t>
            </a:r>
            <a:r>
              <a:rPr lang="en-US" sz="1700" dirty="0" smtClean="0"/>
              <a:t>achievement</a:t>
            </a:r>
            <a:r>
              <a:rPr lang="en-US" sz="1700" dirty="0" smtClean="0"/>
              <a:t>. </a:t>
            </a:r>
            <a:r>
              <a:rPr lang="en-US" sz="1700" i="1" dirty="0" smtClean="0"/>
              <a:t>Social Science </a:t>
            </a:r>
            <a:r>
              <a:rPr lang="en-US" sz="1700" i="1" dirty="0" smtClean="0"/>
              <a:t>	Quarterly </a:t>
            </a:r>
            <a:r>
              <a:rPr lang="en-US" sz="1700" dirty="0" smtClean="0"/>
              <a:t>Retrieved </a:t>
            </a:r>
            <a:r>
              <a:rPr lang="en-US" sz="1700" dirty="0" smtClean="0"/>
              <a:t>November 17, 2009, from Academic </a:t>
            </a:r>
            <a:r>
              <a:rPr lang="en-US" sz="1700" dirty="0" smtClean="0"/>
              <a:t>Search 	Complete database</a:t>
            </a:r>
            <a:r>
              <a:rPr lang="en-US" sz="1700" dirty="0" smtClean="0"/>
              <a:t>.</a:t>
            </a:r>
          </a:p>
          <a:p>
            <a:r>
              <a:rPr lang="en-US" sz="1700" dirty="0" smtClean="0"/>
              <a:t>Sudol</a:t>
            </a:r>
            <a:r>
              <a:rPr lang="en-US" sz="1700" dirty="0" smtClean="0"/>
              <a:t>, David, &amp; </a:t>
            </a:r>
            <a:r>
              <a:rPr lang="en-US" sz="1700" dirty="0" smtClean="0"/>
              <a:t>Sudol</a:t>
            </a:r>
            <a:r>
              <a:rPr lang="en-US" sz="1700" dirty="0" smtClean="0"/>
              <a:t>, Peg. (1991). Another story: putting Graves, </a:t>
            </a:r>
            <a:r>
              <a:rPr lang="en-US" sz="1700" dirty="0" smtClean="0"/>
              <a:t>	Calkins</a:t>
            </a:r>
            <a:r>
              <a:rPr lang="en-US" sz="1700" dirty="0" smtClean="0"/>
              <a:t>, and Atwell into </a:t>
            </a:r>
            <a:r>
              <a:rPr lang="en-US" sz="1700" dirty="0" smtClean="0"/>
              <a:t>practice and perspective</a:t>
            </a:r>
            <a:r>
              <a:rPr lang="en-US" sz="1700" dirty="0" smtClean="0"/>
              <a:t>. Language </a:t>
            </a:r>
            <a:r>
              <a:rPr lang="en-US" sz="1700" dirty="0" smtClean="0"/>
              <a:t>	Arts</a:t>
            </a:r>
            <a:r>
              <a:rPr lang="en-US" sz="1700" dirty="0" smtClean="0"/>
              <a:t>, 68(4), 292.  Retrieved October 15, 2009, from 	Platinum Periodicals. (Document ID: 1867394</a:t>
            </a:r>
            <a:r>
              <a:rPr lang="en-US" sz="1700" dirty="0" smtClean="0"/>
              <a:t>).</a:t>
            </a:r>
          </a:p>
          <a:p>
            <a:pPr>
              <a:buNone/>
            </a:pPr>
            <a:r>
              <a:rPr lang="en-US" sz="1700" dirty="0" smtClean="0"/>
              <a:t> </a:t>
            </a:r>
          </a:p>
          <a:p>
            <a:r>
              <a:rPr lang="en-US" sz="1700" dirty="0" smtClean="0"/>
              <a:t>Walsh</a:t>
            </a:r>
            <a:r>
              <a:rPr lang="en-US" sz="1700" dirty="0" smtClean="0"/>
              <a:t>, M. (2008). Worlds Have collided and modes have merged: </a:t>
            </a:r>
            <a:r>
              <a:rPr lang="en-US" sz="1700" dirty="0" smtClean="0"/>
              <a:t>	classroom </a:t>
            </a:r>
            <a:r>
              <a:rPr lang="en-US" sz="1700" dirty="0" smtClean="0"/>
              <a:t>evidence of </a:t>
            </a:r>
            <a:r>
              <a:rPr lang="en-US" sz="1700" dirty="0" smtClean="0"/>
              <a:t>changed </a:t>
            </a:r>
            <a:r>
              <a:rPr lang="en-US" sz="1700" dirty="0" smtClean="0"/>
              <a:t>literacy practices. </a:t>
            </a:r>
            <a:r>
              <a:rPr lang="en-US" sz="1700" i="1" dirty="0" smtClean="0"/>
              <a:t>Literacy</a:t>
            </a:r>
            <a:r>
              <a:rPr lang="en-US" sz="1700" dirty="0" smtClean="0"/>
              <a:t>, </a:t>
            </a:r>
            <a:r>
              <a:rPr lang="en-US" sz="1700" dirty="0" smtClean="0"/>
              <a:t>	</a:t>
            </a:r>
            <a:r>
              <a:rPr lang="en-US" sz="1700" i="1" dirty="0" smtClean="0"/>
              <a:t>42</a:t>
            </a:r>
            <a:r>
              <a:rPr lang="en-US" sz="1700" dirty="0" smtClean="0"/>
              <a:t>(2</a:t>
            </a:r>
            <a:r>
              <a:rPr lang="en-US" sz="1700" dirty="0" smtClean="0"/>
              <a:t>), 101-108. Retrieved from ERIC database.</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Appendices</a:t>
            </a:r>
            <a:endParaRPr lang="en-US" dirty="0"/>
          </a:p>
        </p:txBody>
      </p:sp>
      <p:sp>
        <p:nvSpPr>
          <p:cNvPr id="3" name="Content Placeholder 2"/>
          <p:cNvSpPr>
            <a:spLocks noGrp="1"/>
          </p:cNvSpPr>
          <p:nvPr>
            <p:ph idx="1"/>
          </p:nvPr>
        </p:nvSpPr>
        <p:spPr/>
        <p:txBody>
          <a:bodyPr>
            <a:normAutofit fontScale="62500" lnSpcReduction="20000"/>
          </a:bodyPr>
          <a:lstStyle/>
          <a:p>
            <a:pPr algn="r">
              <a:buNone/>
            </a:pPr>
            <a:r>
              <a:rPr lang="en-US" sz="1600" dirty="0" smtClean="0"/>
              <a:t>Appendix A</a:t>
            </a:r>
          </a:p>
          <a:p>
            <a:r>
              <a:rPr lang="en-US" sz="1600" dirty="0" smtClean="0"/>
              <a:t>Parent Consent Form</a:t>
            </a:r>
          </a:p>
          <a:p>
            <a:r>
              <a:rPr lang="en-US" sz="1600" dirty="0" smtClean="0"/>
              <a:t> </a:t>
            </a:r>
          </a:p>
          <a:p>
            <a:r>
              <a:rPr lang="en-US" sz="1600" dirty="0" smtClean="0"/>
              <a:t>Dear parents/guardians,</a:t>
            </a:r>
          </a:p>
          <a:p>
            <a:r>
              <a:rPr lang="en-US" sz="1600" dirty="0" smtClean="0"/>
              <a:t>	</a:t>
            </a:r>
          </a:p>
          <a:p>
            <a:r>
              <a:rPr lang="en-US" sz="1600" dirty="0" smtClean="0"/>
              <a:t>	I am a graduate student at Brooklyn College.  As part of my coursework this semester I am required to complete an action research project.  Your child has been asked to in this project which examines the impacts of music on student writing. As improving students writing is the goal of this research project I am asking that you give your child permission to participate in this project. The students selected for this project will participate in a group two times a week over the course of five weeks. I will be using popular music as way to open up discussions and then giving the students a writing prompt based on the songs listened to.  Each student participating in the action research project will remain confidential no names or other identifying characteristics will be used.</a:t>
            </a:r>
          </a:p>
          <a:p>
            <a:r>
              <a:rPr lang="en-US" sz="1600" dirty="0" smtClean="0"/>
              <a:t> </a:t>
            </a:r>
          </a:p>
          <a:p>
            <a:r>
              <a:rPr lang="en-US" sz="1600" dirty="0" smtClean="0"/>
              <a:t> </a:t>
            </a:r>
          </a:p>
          <a:p>
            <a:r>
              <a:rPr lang="en-US" sz="1600" dirty="0" smtClean="0"/>
              <a:t>Thanks in advance,</a:t>
            </a:r>
          </a:p>
          <a:p>
            <a:r>
              <a:rPr lang="en-US" sz="1600" dirty="0" smtClean="0"/>
              <a:t> </a:t>
            </a:r>
          </a:p>
          <a:p>
            <a:r>
              <a:rPr lang="en-US" sz="1600" dirty="0" smtClean="0"/>
              <a:t>Onekqua N. Henry</a:t>
            </a:r>
          </a:p>
          <a:p>
            <a:r>
              <a:rPr lang="en-US" sz="1600" dirty="0" smtClean="0"/>
              <a:t> </a:t>
            </a:r>
          </a:p>
          <a:p>
            <a:pPr hangingPunct="0"/>
            <a:r>
              <a:rPr lang="en-US" sz="1600" dirty="0" smtClean="0"/>
              <a:t> </a:t>
            </a:r>
          </a:p>
          <a:p>
            <a:pPr hangingPunct="0"/>
            <a:r>
              <a:rPr lang="en-US" sz="1600" dirty="0" smtClean="0"/>
              <a:t>____ Yes, I give permission for my child to be part of the action research project.</a:t>
            </a:r>
          </a:p>
          <a:p>
            <a:pPr hangingPunct="0"/>
            <a:r>
              <a:rPr lang="en-US" sz="1600" dirty="0" smtClean="0"/>
              <a:t>____   No, I do not give permission for my child to be part of the data collection procedure. </a:t>
            </a:r>
          </a:p>
          <a:p>
            <a:pPr hangingPunct="0"/>
            <a:r>
              <a:rPr lang="en-US" sz="1600" dirty="0" smtClean="0"/>
              <a:t>____   I would like more information before giving my permission.</a:t>
            </a:r>
          </a:p>
          <a:p>
            <a:pPr hangingPunct="0"/>
            <a:r>
              <a:rPr lang="en-US" sz="1600" dirty="0" smtClean="0"/>
              <a:t> </a:t>
            </a:r>
          </a:p>
          <a:p>
            <a:pPr hangingPunct="0"/>
            <a:r>
              <a:rPr lang="en-US" sz="1600" dirty="0" smtClean="0"/>
              <a:t>Print Child’s Name: _______________________</a:t>
            </a:r>
          </a:p>
          <a:p>
            <a:pPr hangingPunct="0"/>
            <a:r>
              <a:rPr lang="en-US" sz="1600" dirty="0" smtClean="0"/>
              <a:t>Parent Signature: _________________________</a:t>
            </a:r>
          </a:p>
          <a:p>
            <a:pPr>
              <a:buNone/>
            </a:pPr>
            <a:endParaRPr lang="en-US" sz="16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90600" y="152401"/>
            <a:ext cx="6248400" cy="685799"/>
          </a:xfrm>
        </p:spPr>
        <p:txBody>
          <a:bodyPr/>
          <a:lstStyle/>
          <a:p>
            <a:pPr algn="ctr"/>
            <a:r>
              <a:rPr lang="en-US" dirty="0" smtClean="0"/>
              <a:t>Appendices(cont)</a:t>
            </a:r>
            <a:endParaRPr lang="en-US" dirty="0"/>
          </a:p>
        </p:txBody>
      </p:sp>
      <p:sp>
        <p:nvSpPr>
          <p:cNvPr id="3" name="Content Placeholder 2"/>
          <p:cNvSpPr>
            <a:spLocks noGrp="1"/>
          </p:cNvSpPr>
          <p:nvPr>
            <p:ph idx="4294967295"/>
          </p:nvPr>
        </p:nvSpPr>
        <p:spPr>
          <a:xfrm>
            <a:off x="228600" y="914400"/>
            <a:ext cx="7924800" cy="6324601"/>
          </a:xfrm>
        </p:spPr>
        <p:txBody>
          <a:bodyPr>
            <a:normAutofit fontScale="25000" lnSpcReduction="20000"/>
          </a:bodyPr>
          <a:lstStyle/>
          <a:p>
            <a:pPr algn="r">
              <a:buNone/>
            </a:pPr>
            <a:r>
              <a:rPr lang="en-US" sz="1600" dirty="0" smtClean="0"/>
              <a:t>x B</a:t>
            </a:r>
          </a:p>
          <a:p>
            <a:pPr algn="r">
              <a:buNone/>
            </a:pPr>
            <a:r>
              <a:rPr lang="en-US" sz="4800" b="1" dirty="0" smtClean="0"/>
              <a:t>Appendix B</a:t>
            </a:r>
          </a:p>
          <a:p>
            <a:pPr algn="ctr">
              <a:buNone/>
            </a:pPr>
            <a:r>
              <a:rPr lang="en-US" sz="4400" b="1" dirty="0" smtClean="0"/>
              <a:t>Student </a:t>
            </a:r>
            <a:r>
              <a:rPr lang="en-US" sz="4400" b="1" dirty="0" smtClean="0"/>
              <a:t>Music&amp; Writing Attitude </a:t>
            </a:r>
            <a:r>
              <a:rPr lang="en-US" sz="4400" b="1" dirty="0" smtClean="0"/>
              <a:t>Survey</a:t>
            </a:r>
            <a:endParaRPr lang="en-US" sz="4400" dirty="0" smtClean="0"/>
          </a:p>
          <a:p>
            <a:pPr>
              <a:buNone/>
            </a:pPr>
            <a:r>
              <a:rPr lang="en-US" sz="4200" dirty="0" smtClean="0"/>
              <a:t>Directions</a:t>
            </a:r>
            <a:r>
              <a:rPr lang="en-US" sz="4200" dirty="0" smtClean="0"/>
              <a:t>:  For each statement place the number on the corresponding line that you mostly agree with</a:t>
            </a:r>
            <a:r>
              <a:rPr lang="en-US" sz="4200" dirty="0" smtClean="0"/>
              <a:t>.</a:t>
            </a:r>
            <a:endParaRPr lang="en-US" sz="4200" dirty="0" smtClean="0"/>
          </a:p>
          <a:p>
            <a:pPr>
              <a:buNone/>
            </a:pPr>
            <a:r>
              <a:rPr lang="en-US" sz="4200" dirty="0" smtClean="0"/>
              <a:t>	=1=		</a:t>
            </a:r>
            <a:r>
              <a:rPr lang="en-US" sz="4200" dirty="0" smtClean="0"/>
              <a:t>=</a:t>
            </a:r>
            <a:r>
              <a:rPr lang="en-US" sz="4200" dirty="0" smtClean="0"/>
              <a:t>2=		 </a:t>
            </a:r>
            <a:r>
              <a:rPr lang="en-US" sz="4200" dirty="0" smtClean="0"/>
              <a:t>      =</a:t>
            </a:r>
            <a:r>
              <a:rPr lang="en-US" sz="4200" dirty="0" smtClean="0"/>
              <a:t>3=	</a:t>
            </a:r>
            <a:r>
              <a:rPr lang="en-US" sz="4200" dirty="0" smtClean="0"/>
              <a:t>	=</a:t>
            </a:r>
            <a:r>
              <a:rPr lang="en-US" sz="4200" dirty="0" smtClean="0"/>
              <a:t>4=</a:t>
            </a:r>
          </a:p>
          <a:p>
            <a:pPr>
              <a:buNone/>
            </a:pPr>
            <a:r>
              <a:rPr lang="en-US" sz="4200" dirty="0" smtClean="0"/>
              <a:t>       </a:t>
            </a:r>
            <a:r>
              <a:rPr lang="en-US" sz="4200" dirty="0" smtClean="0"/>
              <a:t>Strongly                        Disagree		    </a:t>
            </a:r>
            <a:r>
              <a:rPr lang="en-US" sz="4200" dirty="0" smtClean="0"/>
              <a:t>  Agree                        </a:t>
            </a:r>
            <a:r>
              <a:rPr lang="en-US" sz="4200" dirty="0" smtClean="0"/>
              <a:t>Strongly</a:t>
            </a:r>
          </a:p>
          <a:p>
            <a:pPr>
              <a:buNone/>
            </a:pPr>
            <a:r>
              <a:rPr lang="en-US" sz="4200" dirty="0" smtClean="0"/>
              <a:t>				                                                         </a:t>
            </a:r>
            <a:r>
              <a:rPr lang="en-US" sz="4200" dirty="0" smtClean="0"/>
              <a:t>   Disagree</a:t>
            </a:r>
            <a:r>
              <a:rPr lang="en-US" sz="4200" dirty="0" smtClean="0"/>
              <a:t>								        </a:t>
            </a:r>
          </a:p>
          <a:p>
            <a:pPr>
              <a:buNone/>
            </a:pPr>
            <a:r>
              <a:rPr lang="en-US" sz="4200" dirty="0" smtClean="0"/>
              <a:t>1</a:t>
            </a:r>
            <a:r>
              <a:rPr lang="en-US" sz="4800" b="1" dirty="0" smtClean="0"/>
              <a:t>. </a:t>
            </a:r>
            <a:r>
              <a:rPr lang="en-US" sz="4800" dirty="0" smtClean="0"/>
              <a:t>Writing is boring.                                                                                                  </a:t>
            </a:r>
            <a:r>
              <a:rPr lang="en-US" sz="4800" dirty="0" smtClean="0"/>
              <a:t>   </a:t>
            </a:r>
            <a:r>
              <a:rPr lang="en-US" sz="4800" dirty="0" smtClean="0"/>
              <a:t>___________                                            </a:t>
            </a:r>
            <a:endParaRPr lang="en-US" sz="4800" dirty="0" smtClean="0"/>
          </a:p>
          <a:p>
            <a:pPr>
              <a:buNone/>
            </a:pPr>
            <a:r>
              <a:rPr lang="en-US" sz="4800" dirty="0" smtClean="0"/>
              <a:t>2</a:t>
            </a:r>
            <a:r>
              <a:rPr lang="en-US" sz="4800" dirty="0" smtClean="0"/>
              <a:t>. I like listening to music.                                                                                       </a:t>
            </a:r>
            <a:r>
              <a:rPr lang="en-US" sz="4800" dirty="0" smtClean="0"/>
              <a:t>   ___________</a:t>
            </a:r>
            <a:endParaRPr lang="en-US" sz="4800" dirty="0" smtClean="0"/>
          </a:p>
          <a:p>
            <a:pPr>
              <a:buNone/>
            </a:pPr>
            <a:r>
              <a:rPr lang="en-US" sz="4800" dirty="0" smtClean="0"/>
              <a:t>3. I like to write in my spare time.                                                                             </a:t>
            </a:r>
            <a:r>
              <a:rPr lang="en-US" sz="4800" dirty="0" smtClean="0"/>
              <a:t>   ___________</a:t>
            </a:r>
            <a:r>
              <a:rPr lang="en-US" sz="4800" dirty="0" smtClean="0"/>
              <a:t> </a:t>
            </a:r>
          </a:p>
          <a:p>
            <a:pPr>
              <a:buNone/>
            </a:pPr>
            <a:r>
              <a:rPr lang="en-US" sz="4800" dirty="0" smtClean="0"/>
              <a:t>4. I enjoy writing notes and letters to people.                                                            </a:t>
            </a:r>
            <a:r>
              <a:rPr lang="en-US" sz="4800" dirty="0" smtClean="0"/>
              <a:t>   ___________</a:t>
            </a:r>
            <a:endParaRPr lang="en-US" sz="4800" dirty="0" smtClean="0"/>
          </a:p>
          <a:p>
            <a:pPr>
              <a:buNone/>
            </a:pPr>
            <a:r>
              <a:rPr lang="en-US" sz="4800" dirty="0" smtClean="0"/>
              <a:t>5. I like writing at school.                                                                                        </a:t>
            </a:r>
            <a:r>
              <a:rPr lang="en-US" sz="4800" dirty="0" smtClean="0"/>
              <a:t>    </a:t>
            </a:r>
            <a:r>
              <a:rPr lang="en-US" sz="4800" dirty="0" smtClean="0"/>
              <a:t>___________</a:t>
            </a:r>
          </a:p>
          <a:p>
            <a:pPr>
              <a:buNone/>
            </a:pPr>
            <a:r>
              <a:rPr lang="en-US" sz="4800" dirty="0" smtClean="0"/>
              <a:t> </a:t>
            </a:r>
            <a:r>
              <a:rPr lang="en-US" sz="4800" dirty="0" smtClean="0"/>
              <a:t>6</a:t>
            </a:r>
            <a:r>
              <a:rPr lang="en-US" sz="4800" dirty="0" smtClean="0"/>
              <a:t>. I have trouble thinking about what to write.                                                         </a:t>
            </a:r>
            <a:r>
              <a:rPr lang="en-US" sz="4800" dirty="0" smtClean="0"/>
              <a:t>   ___________</a:t>
            </a:r>
            <a:endParaRPr lang="en-US" sz="4800" dirty="0" smtClean="0"/>
          </a:p>
          <a:p>
            <a:pPr>
              <a:buNone/>
            </a:pPr>
            <a:r>
              <a:rPr lang="en-US" sz="4800" dirty="0" smtClean="0"/>
              <a:t>7. It is fun to write things at home.                                                                           </a:t>
            </a:r>
            <a:r>
              <a:rPr lang="en-US" sz="4800" dirty="0" smtClean="0"/>
              <a:t>   </a:t>
            </a:r>
            <a:r>
              <a:rPr lang="en-US" sz="4800" dirty="0" smtClean="0"/>
              <a:t>___________</a:t>
            </a:r>
          </a:p>
          <a:p>
            <a:pPr>
              <a:buNone/>
            </a:pPr>
            <a:r>
              <a:rPr lang="en-US" sz="4800" dirty="0" smtClean="0"/>
              <a:t> </a:t>
            </a:r>
            <a:r>
              <a:rPr lang="en-US" sz="4800" dirty="0" smtClean="0"/>
              <a:t>8</a:t>
            </a:r>
            <a:r>
              <a:rPr lang="en-US" sz="4800" dirty="0" smtClean="0"/>
              <a:t>. I can study write to music.                                                                                     </a:t>
            </a:r>
            <a:r>
              <a:rPr lang="en-US" sz="4800" dirty="0" smtClean="0"/>
              <a:t>___________</a:t>
            </a:r>
            <a:r>
              <a:rPr lang="en-US" sz="4800" dirty="0" smtClean="0"/>
              <a:t> </a:t>
            </a:r>
          </a:p>
          <a:p>
            <a:pPr>
              <a:buNone/>
            </a:pPr>
            <a:r>
              <a:rPr lang="en-US" sz="4800" dirty="0" smtClean="0"/>
              <a:t>9. </a:t>
            </a:r>
            <a:r>
              <a:rPr lang="en-US" sz="4800" dirty="0" smtClean="0"/>
              <a:t>I like to share my writing with others.                                                                </a:t>
            </a:r>
            <a:r>
              <a:rPr lang="en-US" sz="4800" dirty="0" smtClean="0"/>
              <a:t>     </a:t>
            </a:r>
            <a:r>
              <a:rPr lang="en-US" sz="4800" dirty="0" smtClean="0"/>
              <a:t> </a:t>
            </a:r>
            <a:r>
              <a:rPr lang="en-US" sz="4800" dirty="0" smtClean="0"/>
              <a:t>___________</a:t>
            </a:r>
            <a:endParaRPr lang="en-US" sz="4800" dirty="0" smtClean="0"/>
          </a:p>
          <a:p>
            <a:pPr>
              <a:buNone/>
            </a:pPr>
            <a:r>
              <a:rPr lang="en-US" sz="4800" dirty="0" smtClean="0"/>
              <a:t>10. </a:t>
            </a:r>
            <a:r>
              <a:rPr lang="en-US" sz="4800" dirty="0" smtClean="0"/>
              <a:t>Writing is fun.                                                                                                      </a:t>
            </a:r>
            <a:r>
              <a:rPr lang="en-US" sz="4800" dirty="0" smtClean="0"/>
              <a:t> </a:t>
            </a:r>
            <a:r>
              <a:rPr lang="en-US" sz="4800" dirty="0" smtClean="0"/>
              <a:t>___________       </a:t>
            </a:r>
          </a:p>
          <a:p>
            <a:pPr>
              <a:buNone/>
            </a:pPr>
            <a:r>
              <a:rPr lang="en-US" sz="4800" dirty="0" smtClean="0"/>
              <a:t>11. </a:t>
            </a:r>
            <a:r>
              <a:rPr lang="en-US" sz="4800" dirty="0" smtClean="0"/>
              <a:t>I wish I had more time to write at school.                                                           </a:t>
            </a:r>
            <a:r>
              <a:rPr lang="en-US" sz="4800" dirty="0" smtClean="0"/>
              <a:t>   </a:t>
            </a:r>
            <a:r>
              <a:rPr lang="en-US" sz="4800" dirty="0" smtClean="0"/>
              <a:t> </a:t>
            </a:r>
            <a:r>
              <a:rPr lang="en-US" sz="4800" dirty="0" smtClean="0"/>
              <a:t> __________</a:t>
            </a:r>
            <a:r>
              <a:rPr lang="en-US" sz="4800" dirty="0" smtClean="0"/>
              <a:t> </a:t>
            </a:r>
          </a:p>
          <a:p>
            <a:pPr>
              <a:buNone/>
            </a:pPr>
            <a:r>
              <a:rPr lang="en-US" sz="4800" dirty="0" smtClean="0"/>
              <a:t>12. </a:t>
            </a:r>
            <a:r>
              <a:rPr lang="en-US" sz="4800" dirty="0" smtClean="0"/>
              <a:t>can pay attention while music playing.                                                             </a:t>
            </a:r>
            <a:r>
              <a:rPr lang="en-US" sz="4800" dirty="0" smtClean="0"/>
              <a:t>      __________</a:t>
            </a:r>
            <a:r>
              <a:rPr lang="en-US" sz="4800" dirty="0" smtClean="0"/>
              <a:t> </a:t>
            </a:r>
          </a:p>
          <a:p>
            <a:pPr>
              <a:buNone/>
            </a:pPr>
            <a:r>
              <a:rPr lang="en-US" sz="4800" dirty="0" smtClean="0"/>
              <a:t>13. </a:t>
            </a:r>
            <a:r>
              <a:rPr lang="en-US" sz="4800" dirty="0" smtClean="0"/>
              <a:t>I think I’m a good writer.                                                                                   </a:t>
            </a:r>
            <a:r>
              <a:rPr lang="en-US" sz="4800" dirty="0" smtClean="0"/>
              <a:t>    ___________ </a:t>
            </a:r>
            <a:endParaRPr lang="en-US" sz="4800" dirty="0" smtClean="0"/>
          </a:p>
          <a:p>
            <a:pPr>
              <a:buNone/>
            </a:pPr>
            <a:r>
              <a:rPr lang="en-US" sz="4800" dirty="0" smtClean="0"/>
              <a:t>14. </a:t>
            </a:r>
            <a:r>
              <a:rPr lang="en-US" sz="4800" dirty="0" smtClean="0"/>
              <a:t>I like to write.                                                                                                       </a:t>
            </a:r>
            <a:r>
              <a:rPr lang="en-US" sz="4800" dirty="0" smtClean="0"/>
              <a:t>___________ </a:t>
            </a:r>
            <a:endParaRPr lang="en-US" sz="4800" dirty="0" smtClean="0"/>
          </a:p>
          <a:p>
            <a:pPr>
              <a:buNone/>
            </a:pPr>
            <a:r>
              <a:rPr lang="en-US" sz="4800" dirty="0" smtClean="0"/>
              <a:t>15. </a:t>
            </a:r>
            <a:r>
              <a:rPr lang="en-US" sz="4800" dirty="0" smtClean="0"/>
              <a:t>I write often write at home.                                                                                 </a:t>
            </a:r>
            <a:r>
              <a:rPr lang="en-US" sz="4800" dirty="0" smtClean="0"/>
              <a:t>  ___________</a:t>
            </a:r>
            <a:r>
              <a:rPr lang="en-US" sz="4800" dirty="0" smtClean="0"/>
              <a:t> </a:t>
            </a:r>
          </a:p>
          <a:p>
            <a:pPr>
              <a:buNone/>
            </a:pPr>
            <a:r>
              <a:rPr lang="en-US" sz="4800" dirty="0" smtClean="0"/>
              <a:t>16. </a:t>
            </a:r>
            <a:r>
              <a:rPr lang="en-US" sz="4800" dirty="0" smtClean="0"/>
              <a:t>I like to write about things that have happened to me.                                         </a:t>
            </a:r>
            <a:r>
              <a:rPr lang="en-US" sz="4800" dirty="0" smtClean="0"/>
              <a:t>    ___________</a:t>
            </a:r>
            <a:r>
              <a:rPr lang="en-US" sz="4800" dirty="0" smtClean="0"/>
              <a:t> </a:t>
            </a:r>
          </a:p>
          <a:p>
            <a:pPr>
              <a:buNone/>
            </a:pPr>
            <a:r>
              <a:rPr lang="en-US" sz="4800" dirty="0" smtClean="0"/>
              <a:t>17. </a:t>
            </a:r>
            <a:r>
              <a:rPr lang="en-US" sz="4800" dirty="0" smtClean="0"/>
              <a:t>It is difficult to study to music                                                                          </a:t>
            </a:r>
          </a:p>
          <a:p>
            <a:pPr>
              <a:buNone/>
            </a:pPr>
            <a:r>
              <a:rPr lang="en-US" sz="4800" b="1" dirty="0" smtClean="0"/>
              <a:t> </a:t>
            </a:r>
            <a:endParaRPr lang="en-US" sz="4800" dirty="0" smtClean="0"/>
          </a:p>
          <a:p>
            <a:pPr>
              <a:buNone/>
            </a:pPr>
            <a:endParaRPr lang="en-US" sz="16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822960"/>
          </a:xfrm>
        </p:spPr>
        <p:txBody>
          <a:bodyPr/>
          <a:lstStyle/>
          <a:p>
            <a:pPr algn="ctr"/>
            <a:r>
              <a:rPr lang="en-US" dirty="0" smtClean="0"/>
              <a:t>Appendices(cont)</a:t>
            </a:r>
            <a:endParaRPr lang="en-US" dirty="0"/>
          </a:p>
        </p:txBody>
      </p:sp>
      <p:sp>
        <p:nvSpPr>
          <p:cNvPr id="3" name="Content Placeholder 2"/>
          <p:cNvSpPr>
            <a:spLocks noGrp="1"/>
          </p:cNvSpPr>
          <p:nvPr>
            <p:ph idx="1"/>
          </p:nvPr>
        </p:nvSpPr>
        <p:spPr>
          <a:xfrm>
            <a:off x="457200" y="1219200"/>
            <a:ext cx="7239000" cy="5236536"/>
          </a:xfrm>
        </p:spPr>
        <p:txBody>
          <a:bodyPr>
            <a:normAutofit fontScale="40000" lnSpcReduction="20000"/>
          </a:bodyPr>
          <a:lstStyle/>
          <a:p>
            <a:pPr algn="ctr">
              <a:buNone/>
            </a:pPr>
            <a:r>
              <a:rPr lang="en-US" sz="3000" b="1" dirty="0" smtClean="0"/>
              <a:t>Student writing skill survey</a:t>
            </a:r>
            <a:endParaRPr lang="en-US" sz="3000" dirty="0" smtClean="0"/>
          </a:p>
          <a:p>
            <a:pPr>
              <a:buNone/>
            </a:pPr>
            <a:r>
              <a:rPr lang="en-US" sz="3000" dirty="0" smtClean="0"/>
              <a:t> </a:t>
            </a:r>
          </a:p>
          <a:p>
            <a:pPr>
              <a:buNone/>
            </a:pPr>
            <a:r>
              <a:rPr lang="en-US" sz="3000" dirty="0" smtClean="0"/>
              <a:t>Directions: For each statement place the number on the corresponding line that you mostly agree with.</a:t>
            </a:r>
          </a:p>
          <a:p>
            <a:pPr>
              <a:buNone/>
            </a:pPr>
            <a:endParaRPr lang="en-US" sz="3000" dirty="0" smtClean="0"/>
          </a:p>
          <a:p>
            <a:pPr>
              <a:buNone/>
            </a:pPr>
            <a:r>
              <a:rPr lang="en-US" sz="3000" dirty="0" smtClean="0"/>
              <a:t> </a:t>
            </a:r>
          </a:p>
          <a:p>
            <a:pPr>
              <a:buNone/>
            </a:pPr>
            <a:r>
              <a:rPr lang="en-US" sz="3000" b="1" dirty="0" smtClean="0"/>
              <a:t> </a:t>
            </a:r>
            <a:endParaRPr lang="en-US" sz="3000" dirty="0" smtClean="0"/>
          </a:p>
          <a:p>
            <a:pPr>
              <a:buNone/>
            </a:pPr>
            <a:r>
              <a:rPr lang="en-US" sz="3000" dirty="0" smtClean="0"/>
              <a:t>	=1=	</a:t>
            </a:r>
            <a:r>
              <a:rPr lang="en-US" sz="3000" dirty="0" smtClean="0"/>
              <a:t>                     =</a:t>
            </a:r>
            <a:r>
              <a:rPr lang="en-US" sz="3000" dirty="0" smtClean="0"/>
              <a:t>2</a:t>
            </a:r>
            <a:r>
              <a:rPr lang="en-US" sz="3000" dirty="0" smtClean="0"/>
              <a:t>=                               =</a:t>
            </a:r>
            <a:r>
              <a:rPr lang="en-US" sz="3000" dirty="0" smtClean="0"/>
              <a:t>3</a:t>
            </a:r>
            <a:r>
              <a:rPr lang="en-US" sz="3000" dirty="0" smtClean="0"/>
              <a:t>=                             =</a:t>
            </a:r>
            <a:r>
              <a:rPr lang="en-US" sz="3000" dirty="0" smtClean="0"/>
              <a:t>4=</a:t>
            </a:r>
          </a:p>
          <a:p>
            <a:pPr>
              <a:buNone/>
            </a:pPr>
            <a:r>
              <a:rPr lang="en-US" sz="3000" dirty="0" smtClean="0"/>
              <a:t>       Strongly                     </a:t>
            </a:r>
            <a:r>
              <a:rPr lang="en-US" sz="3000" dirty="0" smtClean="0"/>
              <a:t>Disagree</a:t>
            </a:r>
            <a:r>
              <a:rPr lang="en-US" sz="3000" dirty="0" smtClean="0"/>
              <a:t> </a:t>
            </a:r>
            <a:r>
              <a:rPr lang="en-US" sz="3000" dirty="0" smtClean="0"/>
              <a:t>                        Agree                       Strongly</a:t>
            </a:r>
            <a:endParaRPr lang="en-US" sz="3000" dirty="0" smtClean="0"/>
          </a:p>
          <a:p>
            <a:pPr>
              <a:buNone/>
            </a:pPr>
            <a:r>
              <a:rPr lang="en-US" sz="3000" dirty="0" smtClean="0"/>
              <a:t>       Disagree				</a:t>
            </a:r>
            <a:r>
              <a:rPr lang="en-US" sz="3000" dirty="0" smtClean="0"/>
              <a:t>                            </a:t>
            </a:r>
            <a:r>
              <a:rPr lang="en-US" sz="3000" dirty="0" smtClean="0"/>
              <a:t>Disagree</a:t>
            </a:r>
            <a:endParaRPr lang="en-US" sz="3000" dirty="0" smtClean="0"/>
          </a:p>
          <a:p>
            <a:pPr>
              <a:buNone/>
            </a:pPr>
            <a:r>
              <a:rPr lang="en-US" sz="3000" dirty="0" smtClean="0"/>
              <a:t>  </a:t>
            </a:r>
          </a:p>
          <a:p>
            <a:pPr lvl="0">
              <a:buNone/>
            </a:pPr>
            <a:r>
              <a:rPr lang="en-US" sz="3000" dirty="0" smtClean="0"/>
              <a:t>I write well.                                                                                               </a:t>
            </a:r>
            <a:r>
              <a:rPr lang="en-US" sz="3000" dirty="0" smtClean="0"/>
              <a:t>___________</a:t>
            </a:r>
            <a:endParaRPr lang="en-US" sz="3000" dirty="0" smtClean="0"/>
          </a:p>
          <a:p>
            <a:pPr lvl="0">
              <a:buNone/>
            </a:pPr>
            <a:r>
              <a:rPr lang="en-US" sz="3000" dirty="0" smtClean="0"/>
              <a:t>I get good grades on my writing assignments.                                              </a:t>
            </a:r>
            <a:r>
              <a:rPr lang="en-US" sz="3000" dirty="0" smtClean="0"/>
              <a:t> ___________</a:t>
            </a:r>
            <a:endParaRPr lang="en-US" sz="3000" dirty="0" smtClean="0"/>
          </a:p>
          <a:p>
            <a:pPr lvl="0">
              <a:buNone/>
            </a:pPr>
            <a:r>
              <a:rPr lang="en-US" sz="3000" dirty="0" smtClean="0"/>
              <a:t>My writing always contains a beginning, middle, and end.                          </a:t>
            </a:r>
            <a:r>
              <a:rPr lang="en-US" sz="3000" dirty="0" smtClean="0"/>
              <a:t>    ___________</a:t>
            </a:r>
            <a:endParaRPr lang="en-US" sz="3000" dirty="0" smtClean="0"/>
          </a:p>
          <a:p>
            <a:pPr lvl="0">
              <a:buNone/>
            </a:pPr>
            <a:r>
              <a:rPr lang="en-US" sz="3000" dirty="0" smtClean="0"/>
              <a:t>Writing is difficult for me.                                                                          </a:t>
            </a:r>
            <a:r>
              <a:rPr lang="en-US" sz="3000" dirty="0" smtClean="0"/>
              <a:t> </a:t>
            </a:r>
            <a:r>
              <a:rPr lang="en-US" sz="3000" dirty="0" smtClean="0"/>
              <a:t>___________</a:t>
            </a:r>
          </a:p>
          <a:p>
            <a:pPr lvl="0">
              <a:buNone/>
            </a:pPr>
            <a:r>
              <a:rPr lang="en-US" sz="3000" dirty="0" smtClean="0"/>
              <a:t>My writing has a logical sequence.                                                               ___________</a:t>
            </a:r>
          </a:p>
          <a:p>
            <a:pPr lvl="0">
              <a:buNone/>
            </a:pPr>
            <a:r>
              <a:rPr lang="en-US" sz="3000" dirty="0" smtClean="0"/>
              <a:t>I write better when I free write than when given a topic.                              ___________</a:t>
            </a:r>
          </a:p>
          <a:p>
            <a:pPr lvl="0">
              <a:buNone/>
            </a:pPr>
            <a:r>
              <a:rPr lang="en-US" sz="3000" dirty="0" smtClean="0"/>
              <a:t>I get mostly 4’s on my report card for writing workshop.                             </a:t>
            </a:r>
            <a:r>
              <a:rPr lang="en-US" sz="3000" dirty="0" smtClean="0"/>
              <a:t>    ___________</a:t>
            </a:r>
            <a:endParaRPr lang="en-US" sz="3000" dirty="0" smtClean="0"/>
          </a:p>
          <a:p>
            <a:pPr lvl="0">
              <a:buNone/>
            </a:pPr>
            <a:r>
              <a:rPr lang="en-US" sz="3000" dirty="0" smtClean="0"/>
              <a:t>My teacher thinks I write well.                                                                      ___________</a:t>
            </a:r>
          </a:p>
          <a:p>
            <a:pPr lvl="0">
              <a:buNone/>
            </a:pPr>
            <a:r>
              <a:rPr lang="en-US" sz="3000" dirty="0" smtClean="0"/>
              <a:t>I am good at spelling.                                                                                </a:t>
            </a:r>
            <a:r>
              <a:rPr lang="en-US" sz="3000" dirty="0" smtClean="0"/>
              <a:t>   </a:t>
            </a:r>
            <a:r>
              <a:rPr lang="en-US" sz="3000" dirty="0" smtClean="0"/>
              <a:t>___________</a:t>
            </a:r>
          </a:p>
          <a:p>
            <a:pPr lvl="0">
              <a:buNone/>
            </a:pPr>
            <a:r>
              <a:rPr lang="en-US" sz="3000" dirty="0" smtClean="0"/>
              <a:t>I use many details when I write.                                                                    ___________</a:t>
            </a:r>
          </a:p>
          <a:p>
            <a:pPr>
              <a:buNone/>
            </a:pPr>
            <a:r>
              <a:rPr lang="en-US" sz="3000" dirty="0" smtClean="0"/>
              <a:t> </a:t>
            </a:r>
          </a:p>
          <a:p>
            <a:pPr>
              <a:buNone/>
            </a:pPr>
            <a:r>
              <a:rPr lang="en-US" sz="2800" dirty="0" smtClean="0"/>
              <a:t> </a:t>
            </a:r>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Table of contents (cont)</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pPr>
              <a:buNone/>
            </a:pPr>
            <a:r>
              <a:rPr lang="en-US" dirty="0" smtClean="0">
                <a:latin typeface="Arial" pitchFamily="34" charset="0"/>
                <a:cs typeface="Arial" pitchFamily="34" charset="0"/>
              </a:rPr>
              <a:t>Results</a:t>
            </a:r>
            <a:endParaRPr lang="en-US" sz="2800" dirty="0" smtClean="0">
              <a:latin typeface="Arial" pitchFamily="34" charset="0"/>
              <a:cs typeface="Arial" pitchFamily="34" charset="0"/>
            </a:endParaRPr>
          </a:p>
          <a:p>
            <a:r>
              <a:rPr lang="en-US" sz="2800" dirty="0" smtClean="0">
                <a:latin typeface="Arial" pitchFamily="34" charset="0"/>
                <a:cs typeface="Arial" pitchFamily="34" charset="0"/>
              </a:rPr>
              <a:t>Discussion</a:t>
            </a:r>
          </a:p>
          <a:p>
            <a:r>
              <a:rPr lang="en-US" sz="2800" dirty="0" smtClean="0">
                <a:latin typeface="Arial" pitchFamily="34" charset="0"/>
                <a:cs typeface="Arial" pitchFamily="34" charset="0"/>
              </a:rPr>
              <a:t>Implications</a:t>
            </a:r>
          </a:p>
          <a:p>
            <a:r>
              <a:rPr lang="en-US" sz="2800" dirty="0" smtClean="0">
                <a:latin typeface="Arial" pitchFamily="34" charset="0"/>
                <a:cs typeface="Arial" pitchFamily="34" charset="0"/>
              </a:rPr>
              <a:t>References</a:t>
            </a:r>
          </a:p>
          <a:p>
            <a:pPr>
              <a:buNone/>
            </a:pPr>
            <a:r>
              <a:rPr lang="en-US" sz="2800" dirty="0" smtClean="0">
                <a:latin typeface="Arial" pitchFamily="34" charset="0"/>
                <a:cs typeface="Arial" pitchFamily="34" charset="0"/>
              </a:rPr>
              <a:t>Appendices</a:t>
            </a:r>
          </a:p>
          <a:p>
            <a:r>
              <a:rPr lang="en-US" sz="2800" dirty="0" smtClean="0">
                <a:latin typeface="Arial" pitchFamily="34" charset="0"/>
                <a:cs typeface="Arial" pitchFamily="34" charset="0"/>
              </a:rPr>
              <a:t>Appendix A</a:t>
            </a:r>
          </a:p>
          <a:p>
            <a:r>
              <a:rPr lang="en-US" sz="2800" dirty="0" smtClean="0">
                <a:latin typeface="Arial" pitchFamily="34" charset="0"/>
                <a:cs typeface="Arial" pitchFamily="34" charset="0"/>
              </a:rPr>
              <a:t>Appendix B</a:t>
            </a:r>
            <a:endParaRPr lang="en-US" sz="2800" dirty="0">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20040"/>
            <a:ext cx="7086600" cy="594360"/>
          </a:xfrm>
        </p:spPr>
        <p:txBody>
          <a:bodyPr>
            <a:normAutofit fontScale="90000"/>
          </a:bodyPr>
          <a:lstStyle/>
          <a:p>
            <a:r>
              <a:rPr lang="en-US" dirty="0" smtClean="0">
                <a:latin typeface="Arial" pitchFamily="34" charset="0"/>
                <a:cs typeface="Arial" pitchFamily="34" charset="0"/>
              </a:rPr>
              <a:t>Statement of the Problem</a:t>
            </a:r>
            <a:endParaRPr lang="en-US" dirty="0">
              <a:latin typeface="Arial" pitchFamily="34" charset="0"/>
              <a:cs typeface="Arial" pitchFamily="34" charset="0"/>
            </a:endParaRPr>
          </a:p>
        </p:txBody>
      </p:sp>
      <p:sp>
        <p:nvSpPr>
          <p:cNvPr id="3" name="Content Placeholder 2"/>
          <p:cNvSpPr>
            <a:spLocks noGrp="1"/>
          </p:cNvSpPr>
          <p:nvPr>
            <p:ph idx="1"/>
          </p:nvPr>
        </p:nvSpPr>
        <p:spPr>
          <a:xfrm>
            <a:off x="228600" y="1143000"/>
            <a:ext cx="7696200" cy="5715000"/>
          </a:xfrm>
        </p:spPr>
        <p:txBody>
          <a:bodyPr>
            <a:normAutofit/>
          </a:bodyPr>
          <a:lstStyle/>
          <a:p>
            <a:r>
              <a:rPr lang="en-US" sz="2300" dirty="0" smtClean="0">
                <a:latin typeface="Arial" pitchFamily="34" charset="0"/>
                <a:cs typeface="Arial" pitchFamily="34" charset="0"/>
              </a:rPr>
              <a:t>According to the National Assessment of Educational Progress writing is considered the most neglected of the 3 R’s.</a:t>
            </a:r>
          </a:p>
          <a:p>
            <a:pPr>
              <a:buNone/>
            </a:pPr>
            <a:endParaRPr lang="en-US" sz="2300" dirty="0" smtClean="0">
              <a:latin typeface="Arial" pitchFamily="34" charset="0"/>
              <a:cs typeface="Arial" pitchFamily="34" charset="0"/>
            </a:endParaRPr>
          </a:p>
          <a:p>
            <a:r>
              <a:rPr lang="en-US" sz="2300" dirty="0" smtClean="0">
                <a:latin typeface="Arial" pitchFamily="34" charset="0"/>
                <a:cs typeface="Arial" pitchFamily="34" charset="0"/>
              </a:rPr>
              <a:t>Student in 8</a:t>
            </a:r>
            <a:r>
              <a:rPr lang="en-US" sz="2300" baseline="30000" dirty="0" smtClean="0">
                <a:latin typeface="Arial" pitchFamily="34" charset="0"/>
                <a:cs typeface="Arial" pitchFamily="34" charset="0"/>
              </a:rPr>
              <a:t>th</a:t>
            </a:r>
            <a:r>
              <a:rPr lang="en-US" sz="2300" dirty="0" smtClean="0">
                <a:latin typeface="Arial" pitchFamily="34" charset="0"/>
                <a:cs typeface="Arial" pitchFamily="34" charset="0"/>
              </a:rPr>
              <a:t> grade are writing at a proficient level of 31% and 23% in grade 12.</a:t>
            </a:r>
          </a:p>
          <a:p>
            <a:pPr>
              <a:buNone/>
            </a:pPr>
            <a:endParaRPr lang="en-US" sz="2300" dirty="0" smtClean="0">
              <a:latin typeface="Arial" pitchFamily="34" charset="0"/>
              <a:cs typeface="Arial" pitchFamily="34" charset="0"/>
            </a:endParaRPr>
          </a:p>
          <a:p>
            <a:r>
              <a:rPr lang="en-US" sz="2300" dirty="0" smtClean="0">
                <a:latin typeface="Arial" pitchFamily="34" charset="0"/>
                <a:cs typeface="Arial" pitchFamily="34" charset="0"/>
              </a:rPr>
              <a:t>Students leave elementary school and progress through the grades not prepared for college writing.</a:t>
            </a:r>
          </a:p>
          <a:p>
            <a:pPr>
              <a:buNone/>
            </a:pPr>
            <a:endParaRPr lang="en-US" sz="2300" dirty="0" smtClean="0">
              <a:latin typeface="Arial" pitchFamily="34" charset="0"/>
              <a:cs typeface="Arial" pitchFamily="34" charset="0"/>
            </a:endParaRPr>
          </a:p>
          <a:p>
            <a:r>
              <a:rPr lang="en-US" sz="2300" dirty="0" smtClean="0">
                <a:latin typeface="Arial" pitchFamily="34" charset="0"/>
                <a:cs typeface="Arial" pitchFamily="34" charset="0"/>
              </a:rPr>
              <a:t>Teachers are faced with the task of engaging students to write in a world filled with othe</a:t>
            </a:r>
            <a:r>
              <a:rPr lang="en-US" sz="2300" dirty="0" smtClean="0">
                <a:latin typeface="Arial" pitchFamily="34" charset="0"/>
                <a:cs typeface="Arial" pitchFamily="34" charset="0"/>
              </a:rPr>
              <a:t>r stimuli such as video games, television, and the internet (Walsh,2008) </a:t>
            </a:r>
            <a:endParaRPr lang="en-US" sz="2300" dirty="0" smtClean="0">
              <a:latin typeface="Arial" pitchFamily="34" charset="0"/>
              <a:cs typeface="Arial" pitchFamily="34" charset="0"/>
            </a:endParaRPr>
          </a:p>
          <a:p>
            <a:pPr>
              <a:buNone/>
            </a:pPr>
            <a:endParaRPr lang="en-US" dirty="0" smtClean="0"/>
          </a:p>
          <a:p>
            <a:pPr lvl="1">
              <a:buNone/>
            </a:pPr>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smtClean="0">
                <a:latin typeface="Arial" pitchFamily="34" charset="0"/>
                <a:cs typeface="Arial" pitchFamily="34" charset="0"/>
              </a:rPr>
              <a:t>Review of the related literature</a:t>
            </a:r>
            <a:endParaRPr lang="en-US" sz="3200" dirty="0">
              <a:latin typeface="Arial" pitchFamily="34" charset="0"/>
              <a:cs typeface="Arial" pitchFamily="34" charset="0"/>
            </a:endParaRPr>
          </a:p>
        </p:txBody>
      </p:sp>
      <p:sp>
        <p:nvSpPr>
          <p:cNvPr id="3" name="Content Placeholder 2"/>
          <p:cNvSpPr>
            <a:spLocks noGrp="1"/>
          </p:cNvSpPr>
          <p:nvPr>
            <p:ph idx="1"/>
          </p:nvPr>
        </p:nvSpPr>
        <p:spPr/>
        <p:txBody>
          <a:bodyPr/>
          <a:lstStyle/>
          <a:p>
            <a:pPr>
              <a:buNone/>
            </a:pPr>
            <a:r>
              <a:rPr lang="en-US" dirty="0" smtClean="0">
                <a:latin typeface="Arial" pitchFamily="34" charset="0"/>
                <a:cs typeface="Arial" pitchFamily="34" charset="0"/>
              </a:rPr>
              <a:t>Theorists</a:t>
            </a:r>
          </a:p>
          <a:p>
            <a:r>
              <a:rPr lang="en-US" dirty="0" smtClean="0">
                <a:solidFill>
                  <a:schemeClr val="tx2">
                    <a:lumMod val="75000"/>
                  </a:schemeClr>
                </a:solidFill>
                <a:latin typeface="Arial" pitchFamily="34" charset="0"/>
                <a:cs typeface="Arial" pitchFamily="34" charset="0"/>
              </a:rPr>
              <a:t>Piaget</a:t>
            </a:r>
          </a:p>
          <a:p>
            <a:pPr lvl="1"/>
            <a:r>
              <a:rPr lang="en-US" dirty="0" smtClean="0">
                <a:solidFill>
                  <a:schemeClr val="tx1"/>
                </a:solidFill>
                <a:latin typeface="Arial" pitchFamily="34" charset="0"/>
                <a:cs typeface="Arial" pitchFamily="34" charset="0"/>
              </a:rPr>
              <a:t>Cognitive Development Theory</a:t>
            </a:r>
          </a:p>
          <a:p>
            <a:pPr lvl="2"/>
            <a:r>
              <a:rPr lang="en-US" i="1" dirty="0" smtClean="0">
                <a:latin typeface="Arial" pitchFamily="34" charset="0"/>
                <a:cs typeface="Arial" pitchFamily="34" charset="0"/>
              </a:rPr>
              <a:t>(Columbia </a:t>
            </a:r>
            <a:r>
              <a:rPr lang="en-US" i="1" dirty="0" smtClean="0">
                <a:latin typeface="Arial" pitchFamily="34" charset="0"/>
                <a:cs typeface="Arial" pitchFamily="34" charset="0"/>
              </a:rPr>
              <a:t>Electronic Encyclopedia </a:t>
            </a:r>
            <a:r>
              <a:rPr lang="en-US" i="1" dirty="0" smtClean="0">
                <a:latin typeface="Arial" pitchFamily="34" charset="0"/>
                <a:cs typeface="Arial" pitchFamily="34" charset="0"/>
              </a:rPr>
              <a:t>2009)</a:t>
            </a:r>
            <a:endParaRPr lang="en-US" dirty="0" smtClean="0">
              <a:latin typeface="Arial" pitchFamily="34" charset="0"/>
              <a:cs typeface="Arial" pitchFamily="34" charset="0"/>
            </a:endParaRPr>
          </a:p>
          <a:p>
            <a:pPr lvl="2">
              <a:buNone/>
            </a:pPr>
            <a:endParaRPr lang="en-US" dirty="0" smtClean="0">
              <a:solidFill>
                <a:schemeClr val="tx2">
                  <a:lumMod val="75000"/>
                </a:schemeClr>
              </a:solidFill>
              <a:latin typeface="Arial" pitchFamily="34" charset="0"/>
              <a:cs typeface="Arial" pitchFamily="34" charset="0"/>
            </a:endParaRPr>
          </a:p>
          <a:p>
            <a:r>
              <a:rPr lang="en-US" dirty="0" smtClean="0">
                <a:solidFill>
                  <a:schemeClr val="tx2">
                    <a:lumMod val="75000"/>
                  </a:schemeClr>
                </a:solidFill>
                <a:latin typeface="Arial" pitchFamily="34" charset="0"/>
                <a:cs typeface="Arial" pitchFamily="34" charset="0"/>
              </a:rPr>
              <a:t>Howard Gardner</a:t>
            </a:r>
          </a:p>
          <a:p>
            <a:pPr lvl="1"/>
            <a:r>
              <a:rPr lang="en-US" dirty="0" smtClean="0">
                <a:solidFill>
                  <a:schemeClr val="tx1"/>
                </a:solidFill>
                <a:latin typeface="Arial" pitchFamily="34" charset="0"/>
                <a:cs typeface="Arial" pitchFamily="34" charset="0"/>
              </a:rPr>
              <a:t>Multiple Intelligence Theory</a:t>
            </a:r>
          </a:p>
          <a:p>
            <a:pPr lvl="2"/>
            <a:r>
              <a:rPr lang="en-US" dirty="0" smtClean="0">
                <a:latin typeface="Arial" pitchFamily="34" charset="0"/>
                <a:cs typeface="Arial" pitchFamily="34" charset="0"/>
              </a:rPr>
              <a:t>(Gardner, 1998)</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900" dirty="0" smtClean="0">
                <a:latin typeface="Arial" pitchFamily="34" charset="0"/>
                <a:cs typeface="Arial" pitchFamily="34" charset="0"/>
              </a:rPr>
              <a:t>Review of the related literature </a:t>
            </a:r>
            <a:r>
              <a:rPr lang="en-US" sz="2900" dirty="0" smtClean="0">
                <a:solidFill>
                  <a:schemeClr val="accent3"/>
                </a:solidFill>
                <a:latin typeface="Arial" pitchFamily="34" charset="0"/>
                <a:cs typeface="Arial" pitchFamily="34" charset="0"/>
              </a:rPr>
              <a:t>well known Practioners</a:t>
            </a:r>
            <a:endParaRPr lang="en-US" sz="2900" dirty="0">
              <a:solidFill>
                <a:schemeClr val="accent3"/>
              </a:solidFill>
            </a:endParaRPr>
          </a:p>
        </p:txBody>
      </p:sp>
      <p:sp>
        <p:nvSpPr>
          <p:cNvPr id="5" name="Content Placeholder 4"/>
          <p:cNvSpPr>
            <a:spLocks noGrp="1"/>
          </p:cNvSpPr>
          <p:nvPr>
            <p:ph sz="half" idx="1"/>
          </p:nvPr>
        </p:nvSpPr>
        <p:spPr/>
        <p:txBody>
          <a:bodyPr>
            <a:normAutofit fontScale="47500" lnSpcReduction="20000"/>
          </a:bodyPr>
          <a:lstStyle/>
          <a:p>
            <a:r>
              <a:rPr lang="en-US" sz="6700" b="1" dirty="0" smtClean="0">
                <a:solidFill>
                  <a:schemeClr val="tx2">
                    <a:lumMod val="75000"/>
                  </a:schemeClr>
                </a:solidFill>
                <a:latin typeface="Arial" pitchFamily="34" charset="0"/>
                <a:cs typeface="Arial" pitchFamily="34" charset="0"/>
              </a:rPr>
              <a:t>Lucy Calkins</a:t>
            </a:r>
          </a:p>
          <a:p>
            <a:pPr lvl="1"/>
            <a:r>
              <a:rPr lang="en-US" sz="4200" i="1" dirty="0" smtClean="0">
                <a:solidFill>
                  <a:schemeClr val="tx1"/>
                </a:solidFill>
                <a:latin typeface="Arial" pitchFamily="34" charset="0"/>
                <a:cs typeface="Arial" pitchFamily="34" charset="0"/>
              </a:rPr>
              <a:t>Units </a:t>
            </a:r>
            <a:r>
              <a:rPr lang="en-US" sz="4200" i="1" dirty="0" smtClean="0">
                <a:solidFill>
                  <a:schemeClr val="tx1"/>
                </a:solidFill>
                <a:latin typeface="Arial" pitchFamily="34" charset="0"/>
                <a:cs typeface="Arial" pitchFamily="34" charset="0"/>
              </a:rPr>
              <a:t>of Study for Teaching Writing, Grades </a:t>
            </a:r>
            <a:r>
              <a:rPr lang="en-US" sz="4200" i="1" dirty="0" smtClean="0">
                <a:solidFill>
                  <a:schemeClr val="tx1"/>
                </a:solidFill>
                <a:latin typeface="Arial" pitchFamily="34" charset="0"/>
                <a:cs typeface="Arial" pitchFamily="34" charset="0"/>
              </a:rPr>
              <a:t>3-5</a:t>
            </a:r>
          </a:p>
          <a:p>
            <a:pPr lvl="1">
              <a:buNone/>
            </a:pPr>
            <a:endParaRPr lang="en-US" sz="4200" i="1" dirty="0" smtClean="0">
              <a:latin typeface="Arial" pitchFamily="34" charset="0"/>
              <a:cs typeface="Arial" pitchFamily="34" charset="0"/>
            </a:endParaRPr>
          </a:p>
          <a:p>
            <a:r>
              <a:rPr lang="en-US" sz="6700" b="1" dirty="0" smtClean="0">
                <a:solidFill>
                  <a:schemeClr val="tx2">
                    <a:lumMod val="75000"/>
                  </a:schemeClr>
                </a:solidFill>
                <a:latin typeface="Arial" pitchFamily="34" charset="0"/>
                <a:cs typeface="Arial" pitchFamily="34" charset="0"/>
              </a:rPr>
              <a:t>Donald Graves</a:t>
            </a:r>
          </a:p>
          <a:p>
            <a:pPr lvl="1"/>
            <a:r>
              <a:rPr lang="en-US" sz="4200" i="1" dirty="0" smtClean="0">
                <a:solidFill>
                  <a:schemeClr val="tx1"/>
                </a:solidFill>
                <a:latin typeface="Arial" pitchFamily="34" charset="0"/>
                <a:cs typeface="Arial" pitchFamily="34" charset="0"/>
              </a:rPr>
              <a:t>Writing: Teachers &amp; Children at Work</a:t>
            </a:r>
            <a:r>
              <a:rPr lang="en-US" sz="4200" dirty="0" smtClean="0">
                <a:solidFill>
                  <a:schemeClr val="tx1"/>
                </a:solidFill>
                <a:latin typeface="Arial" pitchFamily="34" charset="0"/>
                <a:cs typeface="Arial" pitchFamily="34" charset="0"/>
              </a:rPr>
              <a:t> </a:t>
            </a:r>
          </a:p>
          <a:p>
            <a:pPr lvl="1">
              <a:buNone/>
            </a:pPr>
            <a:endParaRPr lang="en-US" sz="4200" dirty="0" smtClean="0">
              <a:solidFill>
                <a:schemeClr val="tx1"/>
              </a:solidFill>
              <a:latin typeface="Arial" pitchFamily="34" charset="0"/>
              <a:cs typeface="Arial" pitchFamily="34" charset="0"/>
            </a:endParaRPr>
          </a:p>
          <a:p>
            <a:r>
              <a:rPr lang="en-US" sz="6700" b="1" dirty="0" smtClean="0">
                <a:solidFill>
                  <a:schemeClr val="tx2">
                    <a:lumMod val="75000"/>
                  </a:schemeClr>
                </a:solidFill>
                <a:latin typeface="Arial" pitchFamily="34" charset="0"/>
                <a:cs typeface="Arial" pitchFamily="34" charset="0"/>
              </a:rPr>
              <a:t>Nancy Atwell</a:t>
            </a:r>
          </a:p>
          <a:p>
            <a:pPr lvl="1"/>
            <a:r>
              <a:rPr lang="en-US" sz="4200" i="1" dirty="0" smtClean="0">
                <a:solidFill>
                  <a:schemeClr val="tx1"/>
                </a:solidFill>
                <a:latin typeface="Arial" pitchFamily="34" charset="0"/>
                <a:cs typeface="Arial" pitchFamily="34" charset="0"/>
              </a:rPr>
              <a:t>Lessons That Change </a:t>
            </a:r>
            <a:r>
              <a:rPr lang="en-US" sz="4200" i="1" dirty="0" smtClean="0">
                <a:solidFill>
                  <a:schemeClr val="tx1"/>
                </a:solidFill>
                <a:latin typeface="Arial" pitchFamily="34" charset="0"/>
                <a:cs typeface="Arial" pitchFamily="34" charset="0"/>
              </a:rPr>
              <a:t>W</a:t>
            </a:r>
            <a:r>
              <a:rPr lang="en-US" sz="4200" i="1" dirty="0" smtClean="0">
                <a:solidFill>
                  <a:schemeClr val="tx1"/>
                </a:solidFill>
                <a:latin typeface="Arial" pitchFamily="34" charset="0"/>
                <a:cs typeface="Arial" pitchFamily="34" charset="0"/>
              </a:rPr>
              <a:t>riters</a:t>
            </a:r>
          </a:p>
          <a:p>
            <a:pPr lvl="2"/>
            <a:endParaRPr lang="en-US" sz="1600" dirty="0" smtClean="0">
              <a:solidFill>
                <a:schemeClr val="tx1"/>
              </a:solidFill>
              <a:latin typeface="Arial" pitchFamily="34" charset="0"/>
              <a:cs typeface="Arial" pitchFamily="34" charset="0"/>
            </a:endParaRPr>
          </a:p>
          <a:p>
            <a:pPr lvl="1"/>
            <a:endParaRPr lang="en-US" dirty="0"/>
          </a:p>
        </p:txBody>
      </p:sp>
      <p:sp>
        <p:nvSpPr>
          <p:cNvPr id="7" name="Content Placeholder 6"/>
          <p:cNvSpPr>
            <a:spLocks noGrp="1"/>
          </p:cNvSpPr>
          <p:nvPr>
            <p:ph sz="half" idx="2"/>
          </p:nvPr>
        </p:nvSpPr>
        <p:spPr>
          <a:xfrm>
            <a:off x="3886200" y="1600200"/>
            <a:ext cx="4038600" cy="5029200"/>
          </a:xfrm>
        </p:spPr>
        <p:txBody>
          <a:bodyPr>
            <a:normAutofit fontScale="47500" lnSpcReduction="20000"/>
          </a:bodyPr>
          <a:lstStyle/>
          <a:p>
            <a:r>
              <a:rPr lang="en-US" sz="5900" dirty="0" smtClean="0">
                <a:solidFill>
                  <a:schemeClr val="tx2">
                    <a:lumMod val="75000"/>
                  </a:schemeClr>
                </a:solidFill>
                <a:latin typeface="Arial" pitchFamily="34" charset="0"/>
                <a:cs typeface="Arial" pitchFamily="34" charset="0"/>
              </a:rPr>
              <a:t>Handbooks of the New Pedagogy</a:t>
            </a:r>
          </a:p>
          <a:p>
            <a:endParaRPr lang="en-US" dirty="0" smtClean="0">
              <a:solidFill>
                <a:schemeClr val="tx2">
                  <a:lumMod val="75000"/>
                </a:schemeClr>
              </a:solidFill>
              <a:latin typeface="Arial" pitchFamily="34" charset="0"/>
              <a:cs typeface="Arial" pitchFamily="34" charset="0"/>
            </a:endParaRPr>
          </a:p>
          <a:p>
            <a:pPr lvl="1"/>
            <a:r>
              <a:rPr lang="en-US" sz="4200" i="1" dirty="0" smtClean="0">
                <a:solidFill>
                  <a:schemeClr val="tx1"/>
                </a:solidFill>
                <a:latin typeface="Arial" pitchFamily="34" charset="0"/>
                <a:cs typeface="Arial" pitchFamily="34" charset="0"/>
              </a:rPr>
              <a:t>Students </a:t>
            </a:r>
            <a:r>
              <a:rPr lang="en-US" sz="4200" i="1" dirty="0" smtClean="0">
                <a:solidFill>
                  <a:schemeClr val="tx1"/>
                </a:solidFill>
                <a:latin typeface="Arial" pitchFamily="34" charset="0"/>
                <a:cs typeface="Arial" pitchFamily="34" charset="0"/>
              </a:rPr>
              <a:t>are expected to write often and to take responsibility </a:t>
            </a:r>
            <a:r>
              <a:rPr lang="en-US" sz="4200" i="1" dirty="0" smtClean="0">
                <a:solidFill>
                  <a:schemeClr val="tx1"/>
                </a:solidFill>
                <a:latin typeface="Arial" pitchFamily="34" charset="0"/>
                <a:cs typeface="Arial" pitchFamily="34" charset="0"/>
              </a:rPr>
              <a:t>for their own writing.</a:t>
            </a:r>
          </a:p>
          <a:p>
            <a:pPr lvl="1">
              <a:buNone/>
            </a:pPr>
            <a:endParaRPr lang="en-US" sz="4200" i="1" dirty="0" smtClean="0">
              <a:solidFill>
                <a:schemeClr val="tx1"/>
              </a:solidFill>
              <a:latin typeface="Arial" pitchFamily="34" charset="0"/>
              <a:cs typeface="Arial" pitchFamily="34" charset="0"/>
            </a:endParaRPr>
          </a:p>
          <a:p>
            <a:pPr lvl="1"/>
            <a:r>
              <a:rPr lang="en-US" sz="4200" i="1" dirty="0" smtClean="0">
                <a:solidFill>
                  <a:schemeClr val="tx1"/>
                </a:solidFill>
                <a:latin typeface="Arial" pitchFamily="34" charset="0"/>
                <a:cs typeface="Arial" pitchFamily="34" charset="0"/>
              </a:rPr>
              <a:t>Process oriented writing</a:t>
            </a:r>
          </a:p>
          <a:p>
            <a:pPr lvl="1">
              <a:buNone/>
            </a:pPr>
            <a:endParaRPr lang="en-US" sz="4200" i="1" dirty="0" smtClean="0">
              <a:solidFill>
                <a:schemeClr val="tx1"/>
              </a:solidFill>
              <a:latin typeface="Arial" pitchFamily="34" charset="0"/>
              <a:cs typeface="Arial" pitchFamily="34" charset="0"/>
            </a:endParaRPr>
          </a:p>
          <a:p>
            <a:pPr lvl="1"/>
            <a:r>
              <a:rPr lang="en-US" sz="4200" i="1" dirty="0" smtClean="0">
                <a:solidFill>
                  <a:schemeClr val="tx1"/>
                </a:solidFill>
                <a:latin typeface="Arial" pitchFamily="34" charset="0"/>
                <a:cs typeface="Arial" pitchFamily="34" charset="0"/>
              </a:rPr>
              <a:t>Conferencing</a:t>
            </a:r>
          </a:p>
          <a:p>
            <a:pPr lvl="1">
              <a:buNone/>
            </a:pPr>
            <a:endParaRPr lang="en-US" sz="4200" i="1" dirty="0" smtClean="0">
              <a:solidFill>
                <a:schemeClr val="tx1"/>
              </a:solidFill>
              <a:latin typeface="Arial" pitchFamily="34" charset="0"/>
              <a:cs typeface="Arial" pitchFamily="34" charset="0"/>
            </a:endParaRPr>
          </a:p>
          <a:p>
            <a:pPr lvl="1"/>
            <a:r>
              <a:rPr lang="en-US" sz="4200" i="1" dirty="0" smtClean="0">
                <a:solidFill>
                  <a:schemeClr val="tx1"/>
                </a:solidFill>
                <a:latin typeface="Arial" pitchFamily="34" charset="0"/>
                <a:cs typeface="Arial" pitchFamily="34" charset="0"/>
              </a:rPr>
              <a:t>Selecting a topic and sharing.(</a:t>
            </a:r>
            <a:r>
              <a:rPr lang="en-US" sz="4200" i="1" dirty="0" err="1" smtClean="0">
                <a:solidFill>
                  <a:schemeClr val="tx1"/>
                </a:solidFill>
                <a:latin typeface="Arial" pitchFamily="34" charset="0"/>
                <a:cs typeface="Arial" pitchFamily="34" charset="0"/>
              </a:rPr>
              <a:t>Sudol</a:t>
            </a:r>
            <a:r>
              <a:rPr lang="en-US" sz="4200" i="1" dirty="0" smtClean="0">
                <a:solidFill>
                  <a:schemeClr val="tx1"/>
                </a:solidFill>
                <a:latin typeface="Arial" pitchFamily="34" charset="0"/>
                <a:cs typeface="Arial" pitchFamily="34" charset="0"/>
              </a:rPr>
              <a:t> &amp; Sudol,1991)</a:t>
            </a:r>
          </a:p>
          <a:p>
            <a:pPr lvl="1"/>
            <a:endParaRPr lang="en-US" i="1" dirty="0" smtClean="0">
              <a:solidFill>
                <a:schemeClr val="tx1"/>
              </a:solidFill>
            </a:endParaRPr>
          </a:p>
          <a:p>
            <a:pPr>
              <a:buNone/>
            </a:pPr>
            <a:r>
              <a:rPr lang="en-US" dirty="0" smtClean="0"/>
              <a:t>	</a:t>
            </a:r>
            <a:endParaRPr lang="en-US" dirty="0">
              <a:solidFill>
                <a:schemeClr val="tx2">
                  <a:lumMod val="75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smtClean="0">
                <a:solidFill>
                  <a:schemeClr val="accent6"/>
                </a:solidFill>
              </a:rPr>
              <a:t>Review of the literature </a:t>
            </a:r>
            <a:r>
              <a:rPr lang="en-US" sz="3200" dirty="0" smtClean="0"/>
              <a:t/>
            </a:r>
            <a:br>
              <a:rPr lang="en-US" sz="3200" dirty="0" smtClean="0"/>
            </a:br>
            <a:r>
              <a:rPr lang="en-US" sz="2400" dirty="0" smtClean="0"/>
              <a:t>Current instructional methods</a:t>
            </a:r>
            <a:endParaRPr lang="en-US" sz="2400" dirty="0"/>
          </a:p>
        </p:txBody>
      </p:sp>
      <p:sp>
        <p:nvSpPr>
          <p:cNvPr id="3" name="Content Placeholder 2"/>
          <p:cNvSpPr>
            <a:spLocks noGrp="1"/>
          </p:cNvSpPr>
          <p:nvPr>
            <p:ph idx="1"/>
          </p:nvPr>
        </p:nvSpPr>
        <p:spPr/>
        <p:txBody>
          <a:bodyPr>
            <a:normAutofit/>
          </a:bodyPr>
          <a:lstStyle/>
          <a:p>
            <a:endParaRPr lang="en-US" dirty="0" smtClean="0"/>
          </a:p>
          <a:p>
            <a:r>
              <a:rPr lang="en-US" dirty="0" smtClean="0">
                <a:solidFill>
                  <a:schemeClr val="tx2">
                    <a:lumMod val="75000"/>
                  </a:schemeClr>
                </a:solidFill>
                <a:latin typeface="Arial" pitchFamily="34" charset="0"/>
                <a:cs typeface="Arial" pitchFamily="34" charset="0"/>
              </a:rPr>
              <a:t>Interactive writing</a:t>
            </a:r>
          </a:p>
          <a:p>
            <a:pPr lvl="1"/>
            <a:r>
              <a:rPr lang="en-US" dirty="0" smtClean="0">
                <a:solidFill>
                  <a:schemeClr val="tx1"/>
                </a:solidFill>
                <a:latin typeface="Arial" pitchFamily="34" charset="0"/>
                <a:cs typeface="Arial" pitchFamily="34" charset="0"/>
              </a:rPr>
              <a:t> In this process, students and teachers collaborate in the construction of text while building on prior knowledge.(Patterson, Schaller ,&amp;Clemens(2008)</a:t>
            </a:r>
          </a:p>
          <a:p>
            <a:endParaRPr lang="en-US" dirty="0" smtClean="0">
              <a:latin typeface="Arial" pitchFamily="34" charset="0"/>
              <a:cs typeface="Arial" pitchFamily="34" charset="0"/>
            </a:endParaRPr>
          </a:p>
          <a:p>
            <a:r>
              <a:rPr lang="en-US" dirty="0" smtClean="0">
                <a:solidFill>
                  <a:schemeClr val="tx2">
                    <a:lumMod val="75000"/>
                  </a:schemeClr>
                </a:solidFill>
                <a:latin typeface="Arial" pitchFamily="34" charset="0"/>
                <a:cs typeface="Arial" pitchFamily="34" charset="0"/>
              </a:rPr>
              <a:t>Guided writing</a:t>
            </a:r>
          </a:p>
          <a:p>
            <a:pPr lvl="1"/>
            <a:r>
              <a:rPr lang="en-US" dirty="0" smtClean="0">
                <a:solidFill>
                  <a:schemeClr val="tx1"/>
                </a:solidFill>
                <a:latin typeface="Arial" pitchFamily="34" charset="0"/>
                <a:cs typeface="Arial" pitchFamily="34" charset="0"/>
              </a:rPr>
              <a:t>According to Box,(2002) The primary components of guided reading include modeling the thinking process that occurs in writing.</a:t>
            </a:r>
          </a:p>
          <a:p>
            <a:endParaRPr lang="en-US" dirty="0" smtClean="0"/>
          </a:p>
          <a:p>
            <a:pPr lvl="1">
              <a:buNone/>
            </a:pPr>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Review of the related literature</a:t>
            </a:r>
            <a:endParaRPr lang="en-US" dirty="0"/>
          </a:p>
        </p:txBody>
      </p:sp>
      <p:sp>
        <p:nvSpPr>
          <p:cNvPr id="3" name="Content Placeholder 2"/>
          <p:cNvSpPr>
            <a:spLocks noGrp="1"/>
          </p:cNvSpPr>
          <p:nvPr>
            <p:ph idx="1"/>
          </p:nvPr>
        </p:nvSpPr>
        <p:spPr/>
        <p:txBody>
          <a:bodyPr/>
          <a:lstStyle/>
          <a:p>
            <a:r>
              <a:rPr lang="en-US" dirty="0" smtClean="0">
                <a:solidFill>
                  <a:schemeClr val="tx2">
                    <a:lumMod val="75000"/>
                  </a:schemeClr>
                </a:solidFill>
              </a:rPr>
              <a:t>Prior Research</a:t>
            </a:r>
          </a:p>
          <a:p>
            <a:pPr lvl="1"/>
            <a:r>
              <a:rPr lang="en-US" dirty="0" smtClean="0">
                <a:solidFill>
                  <a:schemeClr val="tx1"/>
                </a:solidFill>
              </a:rPr>
              <a:t>Music has beneficial effects on students writing such as, increased writing productivity, increased motivation for writing, as well as helping to increase students writing skills. (Donohue &amp; McNeely, 1999; </a:t>
            </a:r>
            <a:r>
              <a:rPr lang="en-US" dirty="0" smtClean="0">
                <a:solidFill>
                  <a:schemeClr val="tx1"/>
                </a:solidFill>
              </a:rPr>
              <a:t>Kariuki</a:t>
            </a:r>
            <a:r>
              <a:rPr lang="en-US" dirty="0" smtClean="0">
                <a:solidFill>
                  <a:schemeClr val="tx1"/>
                </a:solidFill>
              </a:rPr>
              <a:t>,&amp; Honeycutt, 1999;Black,1993;)</a:t>
            </a:r>
          </a:p>
          <a:p>
            <a:pPr lvl="1"/>
            <a:endParaRPr lang="en-US" dirty="0" smtClean="0">
              <a:solidFill>
                <a:schemeClr val="tx1"/>
              </a:solidFill>
            </a:endParaRPr>
          </a:p>
          <a:p>
            <a:pPr lvl="1"/>
            <a:r>
              <a:rPr lang="en-US" dirty="0" smtClean="0">
                <a:solidFill>
                  <a:schemeClr val="tx1"/>
                </a:solidFill>
              </a:rPr>
              <a:t>Music is beneficial in other areas of literacy such as reading and students music participation increases achievement levels. (Southgate &amp; </a:t>
            </a:r>
            <a:r>
              <a:rPr lang="en-US" dirty="0" smtClean="0">
                <a:solidFill>
                  <a:schemeClr val="tx1"/>
                </a:solidFill>
              </a:rPr>
              <a:t>Roscigno</a:t>
            </a:r>
            <a:r>
              <a:rPr lang="en-US" dirty="0" smtClean="0">
                <a:solidFill>
                  <a:schemeClr val="tx1"/>
                </a:solidFill>
              </a:rPr>
              <a:t>, 2009;)</a:t>
            </a:r>
          </a:p>
          <a:p>
            <a:pPr lvl="1">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Review of the related literature</a:t>
            </a:r>
            <a:endParaRPr lang="en-US" dirty="0"/>
          </a:p>
        </p:txBody>
      </p:sp>
      <p:sp>
        <p:nvSpPr>
          <p:cNvPr id="3" name="Content Placeholder 2"/>
          <p:cNvSpPr>
            <a:spLocks noGrp="1"/>
          </p:cNvSpPr>
          <p:nvPr>
            <p:ph idx="1"/>
          </p:nvPr>
        </p:nvSpPr>
        <p:spPr/>
        <p:txBody>
          <a:bodyPr>
            <a:normAutofit lnSpcReduction="10000"/>
          </a:bodyPr>
          <a:lstStyle/>
          <a:p>
            <a:endParaRPr lang="en-US" dirty="0" smtClean="0"/>
          </a:p>
          <a:p>
            <a:r>
              <a:rPr lang="en-US" dirty="0" smtClean="0">
                <a:solidFill>
                  <a:schemeClr val="tx2">
                    <a:lumMod val="75000"/>
                  </a:schemeClr>
                </a:solidFill>
                <a:latin typeface="Arial" pitchFamily="34" charset="0"/>
                <a:cs typeface="Arial" pitchFamily="34" charset="0"/>
              </a:rPr>
              <a:t>Why Music?</a:t>
            </a:r>
          </a:p>
          <a:p>
            <a:pPr lvl="4"/>
            <a:r>
              <a:rPr lang="en-US" sz="2000" dirty="0" smtClean="0">
                <a:latin typeface="Arial" pitchFamily="34" charset="0"/>
                <a:cs typeface="Arial" pitchFamily="34" charset="0"/>
              </a:rPr>
              <a:t>According to Howard Gardner musical intelligence runs in an almost structural parallel to linguistic intelligence(Gardner, 19988).</a:t>
            </a:r>
            <a:endParaRPr lang="en-US" sz="2000" dirty="0" smtClean="0">
              <a:latin typeface="Arial" pitchFamily="34" charset="0"/>
              <a:cs typeface="Arial" pitchFamily="34" charset="0"/>
            </a:endParaRPr>
          </a:p>
          <a:p>
            <a:endParaRPr lang="en-US" dirty="0" smtClean="0">
              <a:solidFill>
                <a:schemeClr val="tx2">
                  <a:lumMod val="75000"/>
                </a:schemeClr>
              </a:solidFill>
              <a:latin typeface="Arial" pitchFamily="34" charset="0"/>
              <a:cs typeface="Arial" pitchFamily="34" charset="0"/>
            </a:endParaRPr>
          </a:p>
          <a:p>
            <a:r>
              <a:rPr lang="en-US" dirty="0" smtClean="0">
                <a:solidFill>
                  <a:schemeClr val="tx2">
                    <a:lumMod val="75000"/>
                  </a:schemeClr>
                </a:solidFill>
                <a:latin typeface="Arial" pitchFamily="34" charset="0"/>
                <a:cs typeface="Arial" pitchFamily="34" charset="0"/>
              </a:rPr>
              <a:t>Parallels</a:t>
            </a:r>
          </a:p>
          <a:p>
            <a:pPr lvl="1"/>
            <a:r>
              <a:rPr lang="en-US" sz="2000" dirty="0" smtClean="0">
                <a:solidFill>
                  <a:schemeClr val="tx1"/>
                </a:solidFill>
                <a:latin typeface="Arial" pitchFamily="34" charset="0"/>
                <a:cs typeface="Arial" pitchFamily="34" charset="0"/>
              </a:rPr>
              <a:t>They both require auditory and visual discrimination.</a:t>
            </a:r>
          </a:p>
          <a:p>
            <a:pPr lvl="1"/>
            <a:r>
              <a:rPr lang="en-US" sz="2000" dirty="0" smtClean="0">
                <a:solidFill>
                  <a:schemeClr val="tx1"/>
                </a:solidFill>
                <a:latin typeface="Arial" pitchFamily="34" charset="0"/>
                <a:cs typeface="Arial" pitchFamily="34" charset="0"/>
              </a:rPr>
              <a:t>Both require phonological awareness, phonemic awareness, and fluency.</a:t>
            </a:r>
          </a:p>
          <a:p>
            <a:pPr lvl="2">
              <a:buNone/>
            </a:pPr>
            <a:r>
              <a:rPr lang="en-US" dirty="0" smtClean="0">
                <a:latin typeface="Arial" pitchFamily="34" charset="0"/>
                <a:cs typeface="Arial" pitchFamily="34" charset="0"/>
              </a:rPr>
              <a:t>(Wiggins,2007)</a:t>
            </a:r>
            <a:endParaRPr lang="en-US" dirty="0" smtClean="0">
              <a:solidFill>
                <a:schemeClr val="tx1"/>
              </a:solidFill>
              <a:latin typeface="Arial" pitchFamily="34" charset="0"/>
              <a:cs typeface="Arial" pitchFamily="34" charset="0"/>
            </a:endParaRPr>
          </a:p>
          <a:p>
            <a:pPr lvl="1"/>
            <a:endParaRPr lang="en-US" sz="1800" dirty="0" smtClean="0">
              <a:solidFill>
                <a:schemeClr val="tx1"/>
              </a:solidFill>
            </a:endParaRPr>
          </a:p>
          <a:p>
            <a:pPr>
              <a:buNone/>
            </a:pPr>
            <a:r>
              <a:rPr lang="en-US" sz="2800" dirty="0" smtClean="0"/>
              <a:t>			</a:t>
            </a:r>
            <a:endParaRPr lang="en-US" dirty="0" smtClean="0"/>
          </a:p>
          <a:p>
            <a:pPr>
              <a:buNone/>
            </a:pPr>
            <a:endParaRPr lang="en-US" sz="2800"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1190</TotalTime>
  <Words>1052</Words>
  <Application>Microsoft Office PowerPoint</Application>
  <PresentationFormat>On-screen Show (4:3)</PresentationFormat>
  <Paragraphs>252</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Opulent</vt:lpstr>
      <vt:lpstr> Music and its impacts on writing productivity</vt:lpstr>
      <vt:lpstr>Table of contents</vt:lpstr>
      <vt:lpstr>Table of contents (cont)</vt:lpstr>
      <vt:lpstr>Statement of the Problem</vt:lpstr>
      <vt:lpstr>Review of the related literature</vt:lpstr>
      <vt:lpstr>Review of the related literature well known Practioners</vt:lpstr>
      <vt:lpstr>Review of the literature  Current instructional methods</vt:lpstr>
      <vt:lpstr>Review of the related literature</vt:lpstr>
      <vt:lpstr>Review of the related literature</vt:lpstr>
      <vt:lpstr>Review of the related literature</vt:lpstr>
      <vt:lpstr>Review of the related Literature</vt:lpstr>
      <vt:lpstr>Review of the related Literature</vt:lpstr>
      <vt:lpstr>Review of the related Literature</vt:lpstr>
      <vt:lpstr>Review of the related Literature</vt:lpstr>
      <vt:lpstr>Review of the related Literature</vt:lpstr>
      <vt:lpstr>Review of the related Literature</vt:lpstr>
      <vt:lpstr>Statement of the hypothesis</vt:lpstr>
      <vt:lpstr>Methods</vt:lpstr>
      <vt:lpstr>Methods(cont)</vt:lpstr>
      <vt:lpstr>References</vt:lpstr>
      <vt:lpstr>References continued</vt:lpstr>
      <vt:lpstr>References continued</vt:lpstr>
      <vt:lpstr>References continued</vt:lpstr>
      <vt:lpstr>Appendices</vt:lpstr>
      <vt:lpstr>Appendices(cont)</vt:lpstr>
      <vt:lpstr>Appendices(cont)</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Music and its impacts on writing productivity</dc:title>
  <dc:creator>Boo</dc:creator>
  <cp:lastModifiedBy>Boo</cp:lastModifiedBy>
  <cp:revision>125</cp:revision>
  <dcterms:created xsi:type="dcterms:W3CDTF">2009-10-12T17:58:24Z</dcterms:created>
  <dcterms:modified xsi:type="dcterms:W3CDTF">2009-12-17T19:34:01Z</dcterms:modified>
</cp:coreProperties>
</file>